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handoutMasterIdLst>
    <p:handoutMasterId r:id="rId55"/>
  </p:handoutMasterIdLst>
  <p:sldIdLst>
    <p:sldId id="264" r:id="rId2"/>
    <p:sldId id="386" r:id="rId3"/>
    <p:sldId id="345" r:id="rId4"/>
    <p:sldId id="391" r:id="rId5"/>
    <p:sldId id="374" r:id="rId6"/>
    <p:sldId id="385" r:id="rId7"/>
    <p:sldId id="392" r:id="rId8"/>
    <p:sldId id="388" r:id="rId9"/>
    <p:sldId id="389" r:id="rId10"/>
    <p:sldId id="390" r:id="rId11"/>
    <p:sldId id="396" r:id="rId12"/>
    <p:sldId id="397" r:id="rId13"/>
    <p:sldId id="398" r:id="rId14"/>
    <p:sldId id="399" r:id="rId15"/>
    <p:sldId id="400" r:id="rId16"/>
    <p:sldId id="401" r:id="rId17"/>
    <p:sldId id="402" r:id="rId18"/>
    <p:sldId id="403" r:id="rId19"/>
    <p:sldId id="393" r:id="rId20"/>
    <p:sldId id="394" r:id="rId21"/>
    <p:sldId id="404" r:id="rId22"/>
    <p:sldId id="405" r:id="rId23"/>
    <p:sldId id="406" r:id="rId24"/>
    <p:sldId id="407" r:id="rId25"/>
    <p:sldId id="408" r:id="rId26"/>
    <p:sldId id="417" r:id="rId27"/>
    <p:sldId id="418" r:id="rId28"/>
    <p:sldId id="431" r:id="rId29"/>
    <p:sldId id="432" r:id="rId30"/>
    <p:sldId id="433" r:id="rId31"/>
    <p:sldId id="434" r:id="rId32"/>
    <p:sldId id="419" r:id="rId33"/>
    <p:sldId id="409" r:id="rId34"/>
    <p:sldId id="420" r:id="rId35"/>
    <p:sldId id="421" r:id="rId36"/>
    <p:sldId id="422" r:id="rId37"/>
    <p:sldId id="413" r:id="rId38"/>
    <p:sldId id="424" r:id="rId39"/>
    <p:sldId id="410" r:id="rId40"/>
    <p:sldId id="411" r:id="rId41"/>
    <p:sldId id="425" r:id="rId42"/>
    <p:sldId id="423" r:id="rId43"/>
    <p:sldId id="427" r:id="rId44"/>
    <p:sldId id="428" r:id="rId45"/>
    <p:sldId id="412" r:id="rId46"/>
    <p:sldId id="426" r:id="rId47"/>
    <p:sldId id="414" r:id="rId48"/>
    <p:sldId id="429" r:id="rId49"/>
    <p:sldId id="415" r:id="rId50"/>
    <p:sldId id="430" r:id="rId51"/>
    <p:sldId id="416" r:id="rId52"/>
    <p:sldId id="269"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2" autoAdjust="0"/>
    <p:restoredTop sz="83025" autoAdjust="0"/>
  </p:normalViewPr>
  <p:slideViewPr>
    <p:cSldViewPr snapToGrid="0">
      <p:cViewPr varScale="1">
        <p:scale>
          <a:sx n="88" d="100"/>
          <a:sy n="88" d="100"/>
        </p:scale>
        <p:origin x="14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9/13/2022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dirty="0"/>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9/13/2022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dirty="0"/>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 DAODAS color codes</a:t>
            </a:r>
            <a:r>
              <a:rPr lang="en-US" b="1" baseline="0" dirty="0"/>
              <a:t> is : Red-0 </a:t>
            </a:r>
          </a:p>
          <a:p>
            <a:r>
              <a:rPr lang="en-US" b="1" baseline="0" dirty="0"/>
              <a:t>		      Green-131 </a:t>
            </a:r>
          </a:p>
          <a:p>
            <a:r>
              <a:rPr lang="en-US" b="1" baseline="0" dirty="0"/>
              <a:t>		      Blue-139</a:t>
            </a:r>
            <a:endParaRPr lang="en-US" b="1"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20976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5</a:t>
            </a:fld>
            <a:endParaRPr lang="en-US" dirty="0"/>
          </a:p>
        </p:txBody>
      </p:sp>
    </p:spTree>
    <p:extLst>
      <p:ext uri="{BB962C8B-B14F-4D97-AF65-F5344CB8AC3E}">
        <p14:creationId xmlns:p14="http://schemas.microsoft.com/office/powerpoint/2010/main" val="312342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13</a:t>
            </a:fld>
            <a:endParaRPr lang="en-US" dirty="0"/>
          </a:p>
        </p:txBody>
      </p:sp>
    </p:spTree>
    <p:extLst>
      <p:ext uri="{BB962C8B-B14F-4D97-AF65-F5344CB8AC3E}">
        <p14:creationId xmlns:p14="http://schemas.microsoft.com/office/powerpoint/2010/main" val="414449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52</a:t>
            </a:fld>
            <a:endParaRPr lang="en-US" dirty="0"/>
          </a:p>
        </p:txBody>
      </p:sp>
    </p:spTree>
    <p:extLst>
      <p:ext uri="{BB962C8B-B14F-4D97-AF65-F5344CB8AC3E}">
        <p14:creationId xmlns:p14="http://schemas.microsoft.com/office/powerpoint/2010/main" val="281087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5F3D7D0-E308-4D29-88F4-FBB9D65DC599}" type="datetime1">
              <a:rPr lang="en-US" smtClean="0"/>
              <a:t>9/13/2022</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3CB888A-206F-45AF-950E-B021DFB8B450}" type="datetime1">
              <a:rPr lang="en-US" smtClean="0"/>
              <a:t>9/13/2022</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9/13/2022</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ED02A1B5-AED9-4ED2-876C-3A6D7FD53219}" type="datetime1">
              <a:rPr lang="en-US" smtClean="0"/>
              <a:t>9/13/2022</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418197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September 13, 2022</a:t>
            </a:fld>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01396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September 13, 2022</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37776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 id="2147483689" r:id="rId5"/>
    <p:sldLayoutId id="2147483690" r:id="rId6"/>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as-prod.powerappsportals.u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3005C2EC-2CCF-4280-9D09-F8564F257F25}" type="datetime1">
              <a:rPr lang="en-US" smtClean="0"/>
              <a:t>9/13/2022</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00838B"/>
                </a:solidFill>
              </a:rPr>
              <a:t>Regional Trainings-GMS and Prevention Data Portal</a:t>
            </a:r>
          </a:p>
        </p:txBody>
      </p:sp>
      <p:sp>
        <p:nvSpPr>
          <p:cNvPr id="5" name="Subtitle 2"/>
          <p:cNvSpPr txBox="1">
            <a:spLocks/>
          </p:cNvSpPr>
          <p:nvPr/>
        </p:nvSpPr>
        <p:spPr>
          <a:xfrm>
            <a:off x="609600" y="5151863"/>
            <a:ext cx="10972800" cy="14831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200" b="1" dirty="0">
                <a:solidFill>
                  <a:schemeClr val="tx2">
                    <a:lumMod val="50000"/>
                  </a:schemeClr>
                </a:solidFill>
              </a:rPr>
              <a:t>Michelle Nienhius, MPH</a:t>
            </a:r>
          </a:p>
          <a:p>
            <a:pPr algn="ctr"/>
            <a:r>
              <a:rPr lang="en-US" sz="2200" b="1" dirty="0">
                <a:solidFill>
                  <a:schemeClr val="tx2">
                    <a:lumMod val="50000"/>
                  </a:schemeClr>
                </a:solidFill>
              </a:rPr>
              <a:t>Manager, Division of Prevention and Intervention Services</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DD6D00-D7F6-4DCA-BA20-95095E3C9F7B}"/>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4" name="Picture 3">
            <a:extLst>
              <a:ext uri="{FF2B5EF4-FFF2-40B4-BE49-F238E27FC236}">
                <a16:creationId xmlns:a16="http://schemas.microsoft.com/office/drawing/2014/main" id="{6F4B2CF3-BE28-49E6-AFEF-7158A1CEE9A8}"/>
              </a:ext>
            </a:extLst>
          </p:cNvPr>
          <p:cNvPicPr>
            <a:picLocks noChangeAspect="1"/>
          </p:cNvPicPr>
          <p:nvPr/>
        </p:nvPicPr>
        <p:blipFill>
          <a:blip r:embed="rId2"/>
          <a:stretch>
            <a:fillRect/>
          </a:stretch>
        </p:blipFill>
        <p:spPr>
          <a:xfrm>
            <a:off x="320040" y="914282"/>
            <a:ext cx="11551920" cy="5545507"/>
          </a:xfrm>
          <a:prstGeom prst="rect">
            <a:avLst/>
          </a:prstGeom>
        </p:spPr>
      </p:pic>
    </p:spTree>
    <p:extLst>
      <p:ext uri="{BB962C8B-B14F-4D97-AF65-F5344CB8AC3E}">
        <p14:creationId xmlns:p14="http://schemas.microsoft.com/office/powerpoint/2010/main" val="71301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4D3B28-44A2-4776-BAB8-3AC2444636F1}"/>
              </a:ext>
            </a:extLst>
          </p:cNvPr>
          <p:cNvPicPr>
            <a:picLocks noGrp="1" noChangeAspect="1"/>
          </p:cNvPicPr>
          <p:nvPr>
            <p:ph idx="1"/>
          </p:nvPr>
        </p:nvPicPr>
        <p:blipFill>
          <a:blip r:embed="rId2"/>
          <a:stretch>
            <a:fillRect/>
          </a:stretch>
        </p:blipFill>
        <p:spPr>
          <a:xfrm>
            <a:off x="914400" y="2200589"/>
            <a:ext cx="10062469" cy="4441762"/>
          </a:xfrm>
          <a:prstGeom prst="rect">
            <a:avLst/>
          </a:prstGeom>
        </p:spPr>
      </p:pic>
      <p:sp>
        <p:nvSpPr>
          <p:cNvPr id="3" name="Date Placeholder 2">
            <a:extLst>
              <a:ext uri="{FF2B5EF4-FFF2-40B4-BE49-F238E27FC236}">
                <a16:creationId xmlns:a16="http://schemas.microsoft.com/office/drawing/2014/main" id="{C1243EFA-CEAE-4865-9C58-916BDA8969F1}"/>
              </a:ext>
            </a:extLst>
          </p:cNvPr>
          <p:cNvSpPr>
            <a:spLocks noGrp="1"/>
          </p:cNvSpPr>
          <p:nvPr>
            <p:ph type="dt" sz="half" idx="2"/>
          </p:nvPr>
        </p:nvSpPr>
        <p:spPr/>
        <p:txBody>
          <a:bodyPr/>
          <a:lstStyle/>
          <a:p>
            <a:fld id="{D32C9CBE-BB3D-4D4A-BBA2-C9CC33C12E4A}" type="datetime1">
              <a:rPr lang="en-US" smtClean="0"/>
              <a:t>9/13/2022</a:t>
            </a:fld>
            <a:endParaRPr lang="en-US" dirty="0"/>
          </a:p>
        </p:txBody>
      </p:sp>
      <p:sp>
        <p:nvSpPr>
          <p:cNvPr id="5" name="Rectangle 4">
            <a:extLst>
              <a:ext uri="{FF2B5EF4-FFF2-40B4-BE49-F238E27FC236}">
                <a16:creationId xmlns:a16="http://schemas.microsoft.com/office/drawing/2014/main" id="{54ED835C-EC89-4336-AC32-60C3F482FB69}"/>
              </a:ext>
            </a:extLst>
          </p:cNvPr>
          <p:cNvSpPr/>
          <p:nvPr/>
        </p:nvSpPr>
        <p:spPr>
          <a:xfrm>
            <a:off x="432078" y="837350"/>
            <a:ext cx="10962753" cy="923330"/>
          </a:xfrm>
          <a:prstGeom prst="rect">
            <a:avLst/>
          </a:prstGeom>
        </p:spPr>
        <p:txBody>
          <a:bodyPr wrap="square">
            <a:spAutoFit/>
          </a:bodyPr>
          <a:lstStyle/>
          <a:p>
            <a:endParaRPr lang="en-US" dirty="0"/>
          </a:p>
          <a:p>
            <a:r>
              <a:rPr lang="en-US" dirty="0"/>
              <a:t>Sample Reports: The DAODAS Portal solution is accessible from the DAODAS Portal change area of the </a:t>
            </a:r>
            <a:r>
              <a:rPr lang="en-US" dirty="0" err="1"/>
              <a:t>GrantVantage</a:t>
            </a:r>
            <a:endParaRPr lang="en-US" dirty="0"/>
          </a:p>
          <a:p>
            <a:r>
              <a:rPr lang="en-US" dirty="0"/>
              <a:t>application. This area contains entities, forms, and views that are designed to support Portal Submissions.</a:t>
            </a:r>
          </a:p>
        </p:txBody>
      </p:sp>
    </p:spTree>
    <p:extLst>
      <p:ext uri="{BB962C8B-B14F-4D97-AF65-F5344CB8AC3E}">
        <p14:creationId xmlns:p14="http://schemas.microsoft.com/office/powerpoint/2010/main" val="207097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BDEC11-0F1A-453F-ABCF-810862FDF67B}"/>
              </a:ext>
            </a:extLst>
          </p:cNvPr>
          <p:cNvSpPr>
            <a:spLocks noGrp="1"/>
          </p:cNvSpPr>
          <p:nvPr>
            <p:ph idx="1"/>
          </p:nvPr>
        </p:nvSpPr>
        <p:spPr>
          <a:xfrm>
            <a:off x="401935" y="852892"/>
            <a:ext cx="3657600" cy="3970317"/>
          </a:xfrm>
        </p:spPr>
        <p:txBody>
          <a:bodyPr/>
          <a:lstStyle/>
          <a:p>
            <a:r>
              <a:rPr lang="en-US" sz="2400" dirty="0"/>
              <a:t>The Portal Solution is comprised of the following entities:</a:t>
            </a:r>
          </a:p>
          <a:p>
            <a:r>
              <a:rPr lang="en-US" sz="2400" u="sng" dirty="0">
                <a:hlinkClick r:id="" action="ppaction://noaction"/>
              </a:rPr>
              <a:t>Portal Submissions</a:t>
            </a:r>
            <a:endParaRPr lang="en-US" sz="2400" dirty="0">
              <a:hlinkClick r:id="" action="ppaction://noaction"/>
            </a:endParaRPr>
          </a:p>
          <a:p>
            <a:r>
              <a:rPr lang="en-US" sz="2400" u="sng" dirty="0"/>
              <a:t>Participants</a:t>
            </a:r>
            <a:endParaRPr lang="en-US" sz="2400" dirty="0"/>
          </a:p>
          <a:p>
            <a:r>
              <a:rPr lang="en-US" sz="2400" u="sng" dirty="0"/>
              <a:t>Demographics</a:t>
            </a:r>
            <a:endParaRPr lang="en-US" sz="2400" dirty="0"/>
          </a:p>
          <a:p>
            <a:r>
              <a:rPr lang="en-US" sz="2400" u="sng" dirty="0"/>
              <a:t>Counties</a:t>
            </a:r>
            <a:endParaRPr lang="en-US" sz="2400" dirty="0"/>
          </a:p>
          <a:p>
            <a:endParaRPr lang="en-US" dirty="0"/>
          </a:p>
        </p:txBody>
      </p:sp>
      <p:sp>
        <p:nvSpPr>
          <p:cNvPr id="3" name="Date Placeholder 2">
            <a:extLst>
              <a:ext uri="{FF2B5EF4-FFF2-40B4-BE49-F238E27FC236}">
                <a16:creationId xmlns:a16="http://schemas.microsoft.com/office/drawing/2014/main" id="{2BACDD21-1D0A-466F-B797-C9E24038A05E}"/>
              </a:ext>
            </a:extLst>
          </p:cNvPr>
          <p:cNvSpPr>
            <a:spLocks noGrp="1"/>
          </p:cNvSpPr>
          <p:nvPr>
            <p:ph type="dt" sz="half" idx="2"/>
          </p:nvPr>
        </p:nvSpPr>
        <p:spPr/>
        <p:txBody>
          <a:bodyPr/>
          <a:lstStyle/>
          <a:p>
            <a:fld id="{D32C9CBE-BB3D-4D4A-BBA2-C9CC33C12E4A}" type="datetime1">
              <a:rPr lang="en-US" smtClean="0"/>
              <a:t>9/13/2022</a:t>
            </a:fld>
            <a:endParaRPr lang="en-US" dirty="0"/>
          </a:p>
        </p:txBody>
      </p:sp>
      <p:sp>
        <p:nvSpPr>
          <p:cNvPr id="4" name="Rectangle 3">
            <a:extLst>
              <a:ext uri="{FF2B5EF4-FFF2-40B4-BE49-F238E27FC236}">
                <a16:creationId xmlns:a16="http://schemas.microsoft.com/office/drawing/2014/main" id="{C30493D1-8ECD-47AE-8029-048AD3890672}"/>
              </a:ext>
            </a:extLst>
          </p:cNvPr>
          <p:cNvSpPr/>
          <p:nvPr/>
        </p:nvSpPr>
        <p:spPr>
          <a:xfrm>
            <a:off x="4147457" y="964642"/>
            <a:ext cx="7558874" cy="5016758"/>
          </a:xfrm>
          <a:prstGeom prst="rect">
            <a:avLst/>
          </a:prstGeom>
        </p:spPr>
        <p:txBody>
          <a:bodyPr wrap="square">
            <a:spAutoFit/>
          </a:bodyPr>
          <a:lstStyle/>
          <a:p>
            <a:r>
              <a:rPr lang="en-US" sz="2000" dirty="0"/>
              <a:t>Portal Submission Records:</a:t>
            </a:r>
          </a:p>
          <a:p>
            <a:endParaRPr lang="en-US" sz="2000" dirty="0"/>
          </a:p>
          <a:p>
            <a:r>
              <a:rPr lang="en-US" sz="2000" dirty="0"/>
              <a:t>The Portal Submissions entity contains records of online forms submitted by authorized users who are facilitating events and activities as required by grants awarded to the portal user’s organization.</a:t>
            </a:r>
          </a:p>
          <a:p>
            <a:endParaRPr lang="en-US" sz="2000" dirty="0"/>
          </a:p>
          <a:p>
            <a:r>
              <a:rPr lang="en-US" sz="2000" dirty="0"/>
              <a:t>Submissions capture details related to the event or activity including but not limited to date and time, location, organization, and demographics of the participants in attendance.</a:t>
            </a:r>
          </a:p>
          <a:p>
            <a:endParaRPr lang="en-US" sz="2000" dirty="0"/>
          </a:p>
          <a:p>
            <a:r>
              <a:rPr lang="en-US" sz="2000" dirty="0"/>
              <a:t>Each time a form is submitted, a record of the form is created in the Portal Submissions entity. </a:t>
            </a:r>
          </a:p>
          <a:p>
            <a:endParaRPr lang="en-US" sz="2000" dirty="0"/>
          </a:p>
          <a:p>
            <a:r>
              <a:rPr lang="en-US" sz="2000" dirty="0"/>
              <a:t>Dynamics users (</a:t>
            </a:r>
            <a:r>
              <a:rPr lang="en-US" sz="2000" dirty="0" err="1"/>
              <a:t>GrantVantage</a:t>
            </a:r>
            <a:r>
              <a:rPr lang="en-US" sz="2000" dirty="0"/>
              <a:t>) are able view the data by clicking on the Submission ID (primary attribute of each record), which opens the form.</a:t>
            </a:r>
          </a:p>
        </p:txBody>
      </p:sp>
    </p:spTree>
    <p:extLst>
      <p:ext uri="{BB962C8B-B14F-4D97-AF65-F5344CB8AC3E}">
        <p14:creationId xmlns:p14="http://schemas.microsoft.com/office/powerpoint/2010/main" val="1128764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DF77E9-28B7-4138-A2CF-945BBD32962D}"/>
              </a:ext>
            </a:extLst>
          </p:cNvPr>
          <p:cNvSpPr>
            <a:spLocks noGrp="1"/>
          </p:cNvSpPr>
          <p:nvPr>
            <p:ph idx="1"/>
          </p:nvPr>
        </p:nvSpPr>
        <p:spPr>
          <a:xfrm>
            <a:off x="5265336" y="974689"/>
            <a:ext cx="6209882" cy="3969100"/>
          </a:xfrm>
        </p:spPr>
        <p:txBody>
          <a:bodyPr/>
          <a:lstStyle/>
          <a:p>
            <a:r>
              <a:rPr lang="en-US" sz="2400" dirty="0"/>
              <a:t>Participants</a:t>
            </a:r>
          </a:p>
          <a:p>
            <a:r>
              <a:rPr lang="en-US" sz="2400" dirty="0"/>
              <a:t>The Participants entity tracks records of Staff Member and Volunteer participation for all Portal Submissions, including time spent planning and facilitating the event or activity. When a form is submitted via the portal, a record is created in the Participants entity. The record is also appended to the Portal Submission record in a sub-grid for quick access.</a:t>
            </a:r>
          </a:p>
          <a:p>
            <a:endParaRPr lang="en-US" dirty="0"/>
          </a:p>
        </p:txBody>
      </p:sp>
      <p:sp>
        <p:nvSpPr>
          <p:cNvPr id="3" name="Date Placeholder 2">
            <a:extLst>
              <a:ext uri="{FF2B5EF4-FFF2-40B4-BE49-F238E27FC236}">
                <a16:creationId xmlns:a16="http://schemas.microsoft.com/office/drawing/2014/main" id="{653FB17B-B8D5-4E57-90C2-841D462CA760}"/>
              </a:ext>
            </a:extLst>
          </p:cNvPr>
          <p:cNvSpPr>
            <a:spLocks noGrp="1"/>
          </p:cNvSpPr>
          <p:nvPr>
            <p:ph type="dt" sz="half" idx="2"/>
          </p:nvPr>
        </p:nvSpPr>
        <p:spPr/>
        <p:txBody>
          <a:bodyPr/>
          <a:lstStyle/>
          <a:p>
            <a:fld id="{D32C9CBE-BB3D-4D4A-BBA2-C9CC33C12E4A}" type="datetime1">
              <a:rPr lang="en-US" smtClean="0"/>
              <a:t>9/13/2022</a:t>
            </a:fld>
            <a:endParaRPr lang="en-US" dirty="0"/>
          </a:p>
        </p:txBody>
      </p:sp>
      <p:sp>
        <p:nvSpPr>
          <p:cNvPr id="4" name="Rectangle 3">
            <a:extLst>
              <a:ext uri="{FF2B5EF4-FFF2-40B4-BE49-F238E27FC236}">
                <a16:creationId xmlns:a16="http://schemas.microsoft.com/office/drawing/2014/main" id="{1B51DDB8-3F09-4D13-BDCA-AF3CFCFDC816}"/>
              </a:ext>
            </a:extLst>
          </p:cNvPr>
          <p:cNvSpPr/>
          <p:nvPr/>
        </p:nvSpPr>
        <p:spPr>
          <a:xfrm>
            <a:off x="281354" y="974689"/>
            <a:ext cx="4823209" cy="2677656"/>
          </a:xfrm>
          <a:prstGeom prst="rect">
            <a:avLst/>
          </a:prstGeom>
        </p:spPr>
        <p:txBody>
          <a:bodyPr wrap="square">
            <a:spAutoFit/>
          </a:bodyPr>
          <a:lstStyle/>
          <a:p>
            <a:r>
              <a:rPr lang="en-US" sz="2400" dirty="0"/>
              <a:t>The Portal Solution is comprised of the following entities:</a:t>
            </a:r>
          </a:p>
          <a:p>
            <a:endParaRPr lang="en-US" sz="2400" dirty="0"/>
          </a:p>
          <a:p>
            <a:r>
              <a:rPr lang="en-US" sz="2400" dirty="0"/>
              <a:t>Portal Submissions</a:t>
            </a:r>
          </a:p>
          <a:p>
            <a:r>
              <a:rPr lang="en-US" sz="2400" dirty="0">
                <a:solidFill>
                  <a:srgbClr val="00B0F0"/>
                </a:solidFill>
              </a:rPr>
              <a:t>Participants</a:t>
            </a:r>
          </a:p>
          <a:p>
            <a:r>
              <a:rPr lang="en-US" sz="2400" dirty="0"/>
              <a:t>Demographics</a:t>
            </a:r>
          </a:p>
          <a:p>
            <a:r>
              <a:rPr lang="en-US" sz="2400" dirty="0"/>
              <a:t>Counties</a:t>
            </a:r>
          </a:p>
        </p:txBody>
      </p:sp>
    </p:spTree>
    <p:extLst>
      <p:ext uri="{BB962C8B-B14F-4D97-AF65-F5344CB8AC3E}">
        <p14:creationId xmlns:p14="http://schemas.microsoft.com/office/powerpoint/2010/main" val="392866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88483-1A33-49FD-BCDB-BA7EC3059718}"/>
              </a:ext>
            </a:extLst>
          </p:cNvPr>
          <p:cNvSpPr>
            <a:spLocks noGrp="1"/>
          </p:cNvSpPr>
          <p:nvPr>
            <p:ph idx="1"/>
          </p:nvPr>
        </p:nvSpPr>
        <p:spPr>
          <a:xfrm>
            <a:off x="5858189" y="944544"/>
            <a:ext cx="5757706" cy="4360985"/>
          </a:xfrm>
        </p:spPr>
        <p:txBody>
          <a:bodyPr/>
          <a:lstStyle/>
          <a:p>
            <a:r>
              <a:rPr lang="en-US" sz="2400" dirty="0"/>
              <a:t>Demographics</a:t>
            </a:r>
          </a:p>
          <a:p>
            <a:r>
              <a:rPr lang="en-US" sz="2400" dirty="0"/>
              <a:t>The Demographics entity is used to capture the Age, Race, Gender, and Ethnicity of citizens who attend the Educational events or activities facilitated by the portal user. Since an Educational event or activity can be comprised of multiple sessions, this entity supports the portal user entering the demographics for each session.</a:t>
            </a:r>
          </a:p>
          <a:p>
            <a:endParaRPr lang="en-US" dirty="0"/>
          </a:p>
        </p:txBody>
      </p:sp>
      <p:sp>
        <p:nvSpPr>
          <p:cNvPr id="3" name="Date Placeholder 2">
            <a:extLst>
              <a:ext uri="{FF2B5EF4-FFF2-40B4-BE49-F238E27FC236}">
                <a16:creationId xmlns:a16="http://schemas.microsoft.com/office/drawing/2014/main" id="{A184DDA7-BCF7-4269-9541-936DFFE1EAE9}"/>
              </a:ext>
            </a:extLst>
          </p:cNvPr>
          <p:cNvSpPr>
            <a:spLocks noGrp="1"/>
          </p:cNvSpPr>
          <p:nvPr>
            <p:ph type="dt" sz="half" idx="2"/>
          </p:nvPr>
        </p:nvSpPr>
        <p:spPr/>
        <p:txBody>
          <a:bodyPr/>
          <a:lstStyle/>
          <a:p>
            <a:fld id="{D32C9CBE-BB3D-4D4A-BBA2-C9CC33C12E4A}" type="datetime1">
              <a:rPr lang="en-US" smtClean="0"/>
              <a:t>9/13/2022</a:t>
            </a:fld>
            <a:endParaRPr lang="en-US" dirty="0"/>
          </a:p>
        </p:txBody>
      </p:sp>
      <p:sp>
        <p:nvSpPr>
          <p:cNvPr id="5" name="Rectangle 4">
            <a:extLst>
              <a:ext uri="{FF2B5EF4-FFF2-40B4-BE49-F238E27FC236}">
                <a16:creationId xmlns:a16="http://schemas.microsoft.com/office/drawing/2014/main" id="{FFF62B6F-AFCA-4722-AEDF-08ACA1CEBFB1}"/>
              </a:ext>
            </a:extLst>
          </p:cNvPr>
          <p:cNvSpPr/>
          <p:nvPr/>
        </p:nvSpPr>
        <p:spPr>
          <a:xfrm>
            <a:off x="405283" y="944544"/>
            <a:ext cx="5114612" cy="2677656"/>
          </a:xfrm>
          <a:prstGeom prst="rect">
            <a:avLst/>
          </a:prstGeom>
        </p:spPr>
        <p:txBody>
          <a:bodyPr wrap="square">
            <a:spAutoFit/>
          </a:bodyPr>
          <a:lstStyle/>
          <a:p>
            <a:r>
              <a:rPr lang="en-US" sz="2400" dirty="0"/>
              <a:t>The Portal Solution is comprised of the following entities:</a:t>
            </a:r>
          </a:p>
          <a:p>
            <a:endParaRPr lang="en-US" sz="2400" dirty="0"/>
          </a:p>
          <a:p>
            <a:r>
              <a:rPr lang="en-US" sz="2400" dirty="0"/>
              <a:t>Portal Submissions</a:t>
            </a:r>
          </a:p>
          <a:p>
            <a:r>
              <a:rPr lang="en-US" sz="2400" dirty="0"/>
              <a:t>Participants</a:t>
            </a:r>
          </a:p>
          <a:p>
            <a:r>
              <a:rPr lang="en-US" sz="2400" dirty="0">
                <a:solidFill>
                  <a:srgbClr val="00B0F0"/>
                </a:solidFill>
              </a:rPr>
              <a:t>Demographics</a:t>
            </a:r>
          </a:p>
          <a:p>
            <a:r>
              <a:rPr lang="en-US" sz="2400" dirty="0"/>
              <a:t>Counties</a:t>
            </a:r>
          </a:p>
        </p:txBody>
      </p:sp>
    </p:spTree>
    <p:extLst>
      <p:ext uri="{BB962C8B-B14F-4D97-AF65-F5344CB8AC3E}">
        <p14:creationId xmlns:p14="http://schemas.microsoft.com/office/powerpoint/2010/main" val="102277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15C42D-2781-41BA-ADD4-8AAD9C873E69}"/>
              </a:ext>
            </a:extLst>
          </p:cNvPr>
          <p:cNvSpPr>
            <a:spLocks noGrp="1"/>
          </p:cNvSpPr>
          <p:nvPr>
            <p:ph idx="1"/>
          </p:nvPr>
        </p:nvSpPr>
        <p:spPr>
          <a:xfrm>
            <a:off x="6802734" y="984738"/>
            <a:ext cx="4672484" cy="4421275"/>
          </a:xfrm>
        </p:spPr>
        <p:txBody>
          <a:bodyPr/>
          <a:lstStyle/>
          <a:p>
            <a:r>
              <a:rPr lang="en-US" sz="2400" dirty="0"/>
              <a:t>Counties</a:t>
            </a:r>
          </a:p>
          <a:p>
            <a:r>
              <a:rPr lang="en-US" sz="2400" dirty="0"/>
              <a:t>The Counties entity contains a list of all 46 counties in South Carolina along with each county’s jurisdiction and the designated AET Coordinator. This list is used to assign counties to portal users indicate the county in which the event or activity occurred.</a:t>
            </a:r>
          </a:p>
        </p:txBody>
      </p:sp>
      <p:sp>
        <p:nvSpPr>
          <p:cNvPr id="3" name="Date Placeholder 2">
            <a:extLst>
              <a:ext uri="{FF2B5EF4-FFF2-40B4-BE49-F238E27FC236}">
                <a16:creationId xmlns:a16="http://schemas.microsoft.com/office/drawing/2014/main" id="{E1DF40D7-5961-411E-B744-00EA90D6DC98}"/>
              </a:ext>
            </a:extLst>
          </p:cNvPr>
          <p:cNvSpPr>
            <a:spLocks noGrp="1"/>
          </p:cNvSpPr>
          <p:nvPr>
            <p:ph type="dt" sz="half" idx="2"/>
          </p:nvPr>
        </p:nvSpPr>
        <p:spPr/>
        <p:txBody>
          <a:bodyPr/>
          <a:lstStyle/>
          <a:p>
            <a:fld id="{D32C9CBE-BB3D-4D4A-BBA2-C9CC33C12E4A}" type="datetime1">
              <a:rPr lang="en-US" smtClean="0"/>
              <a:t>9/13/2022</a:t>
            </a:fld>
            <a:endParaRPr lang="en-US" dirty="0"/>
          </a:p>
        </p:txBody>
      </p:sp>
      <p:sp>
        <p:nvSpPr>
          <p:cNvPr id="4" name="Rectangle 3">
            <a:extLst>
              <a:ext uri="{FF2B5EF4-FFF2-40B4-BE49-F238E27FC236}">
                <a16:creationId xmlns:a16="http://schemas.microsoft.com/office/drawing/2014/main" id="{1571CA18-9E2E-4366-9F27-8A4D570A60E6}"/>
              </a:ext>
            </a:extLst>
          </p:cNvPr>
          <p:cNvSpPr/>
          <p:nvPr/>
        </p:nvSpPr>
        <p:spPr>
          <a:xfrm>
            <a:off x="291403" y="984738"/>
            <a:ext cx="6109398" cy="2677656"/>
          </a:xfrm>
          <a:prstGeom prst="rect">
            <a:avLst/>
          </a:prstGeom>
        </p:spPr>
        <p:txBody>
          <a:bodyPr wrap="square">
            <a:spAutoFit/>
          </a:bodyPr>
          <a:lstStyle/>
          <a:p>
            <a:r>
              <a:rPr lang="en-US" sz="2400" dirty="0"/>
              <a:t>The Portal Solution is comprised of the following entities:</a:t>
            </a:r>
          </a:p>
          <a:p>
            <a:endParaRPr lang="en-US" sz="2400" dirty="0"/>
          </a:p>
          <a:p>
            <a:r>
              <a:rPr lang="en-US" sz="2400" dirty="0"/>
              <a:t>Portal Submissions</a:t>
            </a:r>
          </a:p>
          <a:p>
            <a:r>
              <a:rPr lang="en-US" sz="2400" dirty="0"/>
              <a:t>Participants</a:t>
            </a:r>
          </a:p>
          <a:p>
            <a:r>
              <a:rPr lang="en-US" sz="2400" dirty="0"/>
              <a:t>Demographics</a:t>
            </a:r>
          </a:p>
          <a:p>
            <a:r>
              <a:rPr lang="en-US" sz="2400" dirty="0">
                <a:solidFill>
                  <a:srgbClr val="00B0F0"/>
                </a:solidFill>
              </a:rPr>
              <a:t>Counties</a:t>
            </a:r>
          </a:p>
        </p:txBody>
      </p:sp>
    </p:spTree>
    <p:extLst>
      <p:ext uri="{BB962C8B-B14F-4D97-AF65-F5344CB8AC3E}">
        <p14:creationId xmlns:p14="http://schemas.microsoft.com/office/powerpoint/2010/main" val="214105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3B3BC8-2CEC-4285-B96A-AABC5112EE3C}"/>
              </a:ext>
            </a:extLst>
          </p:cNvPr>
          <p:cNvSpPr>
            <a:spLocks noGrp="1"/>
          </p:cNvSpPr>
          <p:nvPr>
            <p:ph idx="1"/>
          </p:nvPr>
        </p:nvSpPr>
        <p:spPr>
          <a:xfrm>
            <a:off x="293077" y="933196"/>
            <a:ext cx="11605846" cy="5526593"/>
          </a:xfrm>
        </p:spPr>
        <p:txBody>
          <a:bodyPr/>
          <a:lstStyle/>
          <a:p>
            <a:r>
              <a:rPr lang="en-US" dirty="0" err="1"/>
              <a:t>GrantVantage</a:t>
            </a:r>
            <a:r>
              <a:rPr lang="en-US" dirty="0"/>
              <a:t> Integration</a:t>
            </a:r>
          </a:p>
          <a:p>
            <a:r>
              <a:rPr lang="en-US" dirty="0"/>
              <a:t>When a form is submitted via the portal, a workflow on the backend is triggered to validate the </a:t>
            </a:r>
          </a:p>
          <a:p>
            <a:r>
              <a:rPr lang="en-US" dirty="0"/>
              <a:t>Metric Increment set on the Performance Measure selected for the submission. The workflow </a:t>
            </a:r>
          </a:p>
          <a:p>
            <a:r>
              <a:rPr lang="en-US" dirty="0"/>
              <a:t>increments the Actual based on the rule. Below are samples of the Metric Increment Rule:</a:t>
            </a:r>
          </a:p>
          <a:p>
            <a:r>
              <a:rPr lang="en-US" dirty="0"/>
              <a:t>•     Increment By Handout – Adds the number of Handouts indicated on the submitted form to the </a:t>
            </a:r>
          </a:p>
          <a:p>
            <a:r>
              <a:rPr lang="en-US" dirty="0"/>
              <a:t>Actual amount.</a:t>
            </a:r>
          </a:p>
          <a:p>
            <a:r>
              <a:rPr lang="en-US" dirty="0"/>
              <a:t>•     Increment by Views– Adds the Count of Views indicated on the submitted form to the Actual </a:t>
            </a:r>
          </a:p>
          <a:p>
            <a:r>
              <a:rPr lang="en-US" dirty="0"/>
              <a:t>amount.</a:t>
            </a:r>
          </a:p>
          <a:p>
            <a:r>
              <a:rPr lang="en-US" dirty="0"/>
              <a:t>•     Increment by One – Adds the submission as a count of One to the Actual amount.</a:t>
            </a:r>
          </a:p>
          <a:p>
            <a:r>
              <a:rPr lang="en-US" dirty="0"/>
              <a:t>•     Increment By Total Served – Adds the Total Number Served indicated on the submitted form to </a:t>
            </a:r>
          </a:p>
          <a:p>
            <a:r>
              <a:rPr lang="en-US" dirty="0"/>
              <a:t>the Actual amount.</a:t>
            </a:r>
          </a:p>
          <a:p>
            <a:endParaRPr lang="en-US" dirty="0"/>
          </a:p>
        </p:txBody>
      </p:sp>
      <p:sp>
        <p:nvSpPr>
          <p:cNvPr id="3" name="Date Placeholder 2">
            <a:extLst>
              <a:ext uri="{FF2B5EF4-FFF2-40B4-BE49-F238E27FC236}">
                <a16:creationId xmlns:a16="http://schemas.microsoft.com/office/drawing/2014/main" id="{028D0908-3F3F-4317-9D13-E2B0D3057815}"/>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43865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EBA6ED-DC86-4B6A-BB2F-D70B3A298C2A}"/>
              </a:ext>
            </a:extLst>
          </p:cNvPr>
          <p:cNvSpPr>
            <a:spLocks noGrp="1"/>
          </p:cNvSpPr>
          <p:nvPr>
            <p:ph idx="1"/>
          </p:nvPr>
        </p:nvSpPr>
        <p:spPr>
          <a:xfrm>
            <a:off x="971340" y="479157"/>
            <a:ext cx="10249319" cy="1475497"/>
          </a:xfrm>
        </p:spPr>
        <p:txBody>
          <a:bodyPr/>
          <a:lstStyle/>
          <a:p>
            <a:endParaRPr lang="en-US" dirty="0"/>
          </a:p>
          <a:p>
            <a:r>
              <a:rPr lang="en-US" dirty="0"/>
              <a:t>Using the example in the screenshot, the total number of citizens/participants served as of the</a:t>
            </a:r>
          </a:p>
          <a:p>
            <a:r>
              <a:rPr lang="en-US" dirty="0"/>
              <a:t>submission of the form is 56 out of a planned 1200.</a:t>
            </a:r>
          </a:p>
          <a:p>
            <a:endParaRPr lang="en-US" dirty="0"/>
          </a:p>
        </p:txBody>
      </p:sp>
      <p:sp>
        <p:nvSpPr>
          <p:cNvPr id="3" name="Date Placeholder 2">
            <a:extLst>
              <a:ext uri="{FF2B5EF4-FFF2-40B4-BE49-F238E27FC236}">
                <a16:creationId xmlns:a16="http://schemas.microsoft.com/office/drawing/2014/main" id="{E9AD4E88-EBBE-458C-8E2B-3922141E528F}"/>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5" name="Picture 4">
            <a:extLst>
              <a:ext uri="{FF2B5EF4-FFF2-40B4-BE49-F238E27FC236}">
                <a16:creationId xmlns:a16="http://schemas.microsoft.com/office/drawing/2014/main" id="{9F544DB7-4078-4CFF-9084-206BAB79ED7B}"/>
              </a:ext>
            </a:extLst>
          </p:cNvPr>
          <p:cNvPicPr>
            <a:picLocks noChangeAspect="1"/>
          </p:cNvPicPr>
          <p:nvPr/>
        </p:nvPicPr>
        <p:blipFill>
          <a:blip r:embed="rId2"/>
          <a:stretch>
            <a:fillRect/>
          </a:stretch>
        </p:blipFill>
        <p:spPr>
          <a:xfrm>
            <a:off x="1416818" y="1761059"/>
            <a:ext cx="8771683" cy="5063855"/>
          </a:xfrm>
          <a:prstGeom prst="rect">
            <a:avLst/>
          </a:prstGeom>
        </p:spPr>
      </p:pic>
    </p:spTree>
    <p:extLst>
      <p:ext uri="{BB962C8B-B14F-4D97-AF65-F5344CB8AC3E}">
        <p14:creationId xmlns:p14="http://schemas.microsoft.com/office/powerpoint/2010/main" val="1272385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791C9A-2AB3-4F3D-B60B-E55E9288A764}"/>
              </a:ext>
            </a:extLst>
          </p:cNvPr>
          <p:cNvSpPr>
            <a:spLocks noGrp="1"/>
          </p:cNvSpPr>
          <p:nvPr>
            <p:ph idx="1"/>
          </p:nvPr>
        </p:nvSpPr>
        <p:spPr>
          <a:xfrm>
            <a:off x="1097279" y="1457011"/>
            <a:ext cx="10056391" cy="4412083"/>
          </a:xfrm>
        </p:spPr>
        <p:txBody>
          <a:bodyPr/>
          <a:lstStyle/>
          <a:p>
            <a:pPr lvl="0" algn="ctr">
              <a:buClr>
                <a:srgbClr val="015B8C"/>
              </a:buClr>
            </a:pPr>
            <a:endParaRPr lang="en-US" sz="5400" b="1" dirty="0">
              <a:solidFill>
                <a:prstClr val="black">
                  <a:lumMod val="75000"/>
                  <a:lumOff val="25000"/>
                </a:prstClr>
              </a:solidFill>
            </a:endParaRPr>
          </a:p>
          <a:p>
            <a:endParaRPr lang="en-US" dirty="0"/>
          </a:p>
        </p:txBody>
      </p:sp>
      <p:sp>
        <p:nvSpPr>
          <p:cNvPr id="3" name="Date Placeholder 2">
            <a:extLst>
              <a:ext uri="{FF2B5EF4-FFF2-40B4-BE49-F238E27FC236}">
                <a16:creationId xmlns:a16="http://schemas.microsoft.com/office/drawing/2014/main" id="{985A8313-1903-4947-9FB4-96A46153A462}"/>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4" name="Picture 3">
            <a:extLst>
              <a:ext uri="{FF2B5EF4-FFF2-40B4-BE49-F238E27FC236}">
                <a16:creationId xmlns:a16="http://schemas.microsoft.com/office/drawing/2014/main" id="{98A00853-F78D-4659-9027-328422F3EA5C}"/>
              </a:ext>
            </a:extLst>
          </p:cNvPr>
          <p:cNvPicPr>
            <a:picLocks noChangeAspect="1"/>
          </p:cNvPicPr>
          <p:nvPr/>
        </p:nvPicPr>
        <p:blipFill>
          <a:blip r:embed="rId2"/>
          <a:stretch>
            <a:fillRect/>
          </a:stretch>
        </p:blipFill>
        <p:spPr>
          <a:xfrm>
            <a:off x="2017730" y="1261068"/>
            <a:ext cx="7452320" cy="3904929"/>
          </a:xfrm>
          <a:prstGeom prst="rect">
            <a:avLst/>
          </a:prstGeom>
        </p:spPr>
      </p:pic>
    </p:spTree>
    <p:extLst>
      <p:ext uri="{BB962C8B-B14F-4D97-AF65-F5344CB8AC3E}">
        <p14:creationId xmlns:p14="http://schemas.microsoft.com/office/powerpoint/2010/main" val="49775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7D141-B6FC-4841-89C0-4D7E0B8FD180}"/>
              </a:ext>
            </a:extLst>
          </p:cNvPr>
          <p:cNvSpPr>
            <a:spLocks noGrp="1"/>
          </p:cNvSpPr>
          <p:nvPr>
            <p:ph idx="1"/>
          </p:nvPr>
        </p:nvSpPr>
        <p:spPr>
          <a:xfrm>
            <a:off x="1097279" y="1845734"/>
            <a:ext cx="10058401" cy="4023360"/>
          </a:xfrm>
        </p:spPr>
        <p:txBody>
          <a:bodyPr/>
          <a:lstStyle/>
          <a:p>
            <a:pPr algn="ctr"/>
            <a:endParaRPr lang="en-US" b="1" dirty="0"/>
          </a:p>
          <a:p>
            <a:pPr algn="ctr"/>
            <a:endParaRPr lang="en-US" b="1" dirty="0"/>
          </a:p>
          <a:p>
            <a:pPr algn="ctr"/>
            <a:r>
              <a:rPr lang="en-US" sz="5400" b="1" dirty="0"/>
              <a:t>Data Collection Portal</a:t>
            </a:r>
          </a:p>
          <a:p>
            <a:pPr algn="ctr"/>
            <a:r>
              <a:rPr lang="pt-BR" sz="5400" b="1" dirty="0"/>
              <a:t>Portal URL: </a:t>
            </a:r>
            <a:r>
              <a:rPr lang="pt-BR" sz="5400" b="1" dirty="0">
                <a:hlinkClick r:id="rId2"/>
              </a:rPr>
              <a:t>https://das-prod.powerappsportals.us</a:t>
            </a:r>
            <a:endParaRPr lang="pt-BR" sz="5400" b="1" dirty="0"/>
          </a:p>
          <a:p>
            <a:pPr algn="ctr"/>
            <a:endParaRPr lang="en-US" sz="5400" b="1" dirty="0"/>
          </a:p>
          <a:p>
            <a:pPr algn="ctr"/>
            <a:endParaRPr lang="en-US" sz="5400" b="1" dirty="0"/>
          </a:p>
          <a:p>
            <a:pPr algn="ctr"/>
            <a:endParaRPr lang="en-US" sz="5400" b="1" dirty="0"/>
          </a:p>
          <a:p>
            <a:endParaRPr lang="en-US" dirty="0"/>
          </a:p>
        </p:txBody>
      </p:sp>
      <p:sp>
        <p:nvSpPr>
          <p:cNvPr id="3" name="Date Placeholder 2">
            <a:extLst>
              <a:ext uri="{FF2B5EF4-FFF2-40B4-BE49-F238E27FC236}">
                <a16:creationId xmlns:a16="http://schemas.microsoft.com/office/drawing/2014/main" id="{E7EA6B19-EBCB-4E52-99CE-64CC498F7C14}"/>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378484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18C074-3475-482A-9BC3-0B84FA22FE96}"/>
              </a:ext>
            </a:extLst>
          </p:cNvPr>
          <p:cNvSpPr>
            <a:spLocks noGrp="1"/>
          </p:cNvSpPr>
          <p:nvPr>
            <p:ph idx="1"/>
          </p:nvPr>
        </p:nvSpPr>
        <p:spPr>
          <a:xfrm>
            <a:off x="261257" y="1284103"/>
            <a:ext cx="11615895" cy="4855439"/>
          </a:xfrm>
        </p:spPr>
        <p:txBody>
          <a:bodyPr/>
          <a:lstStyle/>
          <a:p>
            <a:pPr fontAlgn="base"/>
            <a:r>
              <a:rPr lang="en-US" dirty="0"/>
              <a:t>What is it? </a:t>
            </a:r>
          </a:p>
          <a:p>
            <a:pPr fontAlgn="base"/>
            <a:r>
              <a:rPr lang="en-US" dirty="0"/>
              <a:t>DAODAS Grants Management System (GMS) is a web-based, software-as-a-service solution that supports the entire grant lifecycle workflow from pre-qualification, solicitation, proposals, award, contract, invoice, reporting, monitoring and closure. </a:t>
            </a:r>
          </a:p>
          <a:p>
            <a:pPr fontAlgn="base"/>
            <a:r>
              <a:rPr lang="en-US" dirty="0"/>
              <a:t>Why? </a:t>
            </a:r>
          </a:p>
          <a:p>
            <a:pPr fontAlgn="base"/>
            <a:r>
              <a:rPr lang="en-US" dirty="0"/>
              <a:t>The system is an essential technology component of embedding digital capabilities within DAODAS, as part of the state agency’s continuing digital transformation. </a:t>
            </a:r>
          </a:p>
          <a:p>
            <a:pPr fontAlgn="base"/>
            <a:r>
              <a:rPr lang="en-US" dirty="0"/>
              <a:t>What is the impact on County Authorities? </a:t>
            </a:r>
          </a:p>
          <a:p>
            <a:pPr fontAlgn="base"/>
            <a:r>
              <a:rPr lang="en-US" dirty="0"/>
              <a:t>The GMS is a project management tool. The County Authorities will be able to see DAODAS funding/program announcements; communicate needs assessment; submit applications; receive award offers; document and store contracts; set and manage goals, objectives, track activities, performance; update performance metrics; allocate and track budget and accounting; request disbursement, drawdown, reimbursement; submit cost/expense documents; request carryovers, extensions/renewals; view/print reports and manage closeouts. </a:t>
            </a:r>
          </a:p>
          <a:p>
            <a:pPr fontAlgn="base"/>
            <a:endParaRPr lang="en-US" dirty="0"/>
          </a:p>
          <a:p>
            <a:endParaRPr lang="en-US" dirty="0"/>
          </a:p>
        </p:txBody>
      </p:sp>
      <p:sp>
        <p:nvSpPr>
          <p:cNvPr id="3" name="Date Placeholder 2">
            <a:extLst>
              <a:ext uri="{FF2B5EF4-FFF2-40B4-BE49-F238E27FC236}">
                <a16:creationId xmlns:a16="http://schemas.microsoft.com/office/drawing/2014/main" id="{81E6484E-D9C0-4E61-AD3C-AE498EF4B79A}"/>
              </a:ext>
            </a:extLst>
          </p:cNvPr>
          <p:cNvSpPr>
            <a:spLocks noGrp="1"/>
          </p:cNvSpPr>
          <p:nvPr>
            <p:ph type="dt" sz="half" idx="2"/>
          </p:nvPr>
        </p:nvSpPr>
        <p:spPr/>
        <p:txBody>
          <a:bodyPr/>
          <a:lstStyle/>
          <a:p>
            <a:fld id="{D32C9CBE-BB3D-4D4A-BBA2-C9CC33C12E4A}" type="datetime1">
              <a:rPr lang="en-US" smtClean="0"/>
              <a:t>9/13/2022</a:t>
            </a:fld>
            <a:endParaRPr lang="en-US" dirty="0"/>
          </a:p>
        </p:txBody>
      </p:sp>
      <p:sp>
        <p:nvSpPr>
          <p:cNvPr id="4" name="Rectangle 3">
            <a:extLst>
              <a:ext uri="{FF2B5EF4-FFF2-40B4-BE49-F238E27FC236}">
                <a16:creationId xmlns:a16="http://schemas.microsoft.com/office/drawing/2014/main" id="{BD8D5B7E-D692-4045-BF32-A2A0BC9C8BFF}"/>
              </a:ext>
            </a:extLst>
          </p:cNvPr>
          <p:cNvSpPr/>
          <p:nvPr/>
        </p:nvSpPr>
        <p:spPr>
          <a:xfrm>
            <a:off x="363837" y="914772"/>
            <a:ext cx="3183231" cy="369332"/>
          </a:xfrm>
          <a:prstGeom prst="rect">
            <a:avLst/>
          </a:prstGeom>
        </p:spPr>
        <p:txBody>
          <a:bodyPr wrap="square">
            <a:spAutoFit/>
          </a:bodyPr>
          <a:lstStyle/>
          <a:p>
            <a:r>
              <a:rPr lang="en-US" b="1" dirty="0">
                <a:solidFill>
                  <a:srgbClr val="00838B"/>
                </a:solidFill>
              </a:rPr>
              <a:t>Grants Management System</a:t>
            </a:r>
          </a:p>
        </p:txBody>
      </p:sp>
    </p:spTree>
    <p:extLst>
      <p:ext uri="{BB962C8B-B14F-4D97-AF65-F5344CB8AC3E}">
        <p14:creationId xmlns:p14="http://schemas.microsoft.com/office/powerpoint/2010/main" val="4088803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46D6C5-2D8D-464E-B489-8F117FCA2396}"/>
              </a:ext>
            </a:extLst>
          </p:cNvPr>
          <p:cNvSpPr>
            <a:spLocks noGrp="1"/>
          </p:cNvSpPr>
          <p:nvPr>
            <p:ph idx="1"/>
          </p:nvPr>
        </p:nvSpPr>
        <p:spPr>
          <a:xfrm>
            <a:off x="482320" y="1095270"/>
            <a:ext cx="11073283" cy="5144756"/>
          </a:xfrm>
        </p:spPr>
        <p:txBody>
          <a:bodyPr/>
          <a:lstStyle/>
          <a:p>
            <a:r>
              <a:rPr lang="en-US" b="1" dirty="0"/>
              <a:t>Platforms </a:t>
            </a:r>
          </a:p>
          <a:p>
            <a:r>
              <a:rPr lang="en-US" dirty="0"/>
              <a:t>The most recent version of iOS is recommended to run Power Apps for mobile devices, noting the previous version meets the minimum required. </a:t>
            </a:r>
          </a:p>
          <a:p>
            <a:endParaRPr lang="en-US" b="1" dirty="0"/>
          </a:p>
          <a:p>
            <a:r>
              <a:rPr lang="en-US" b="1" dirty="0"/>
              <a:t>Browsers </a:t>
            </a:r>
          </a:p>
          <a:p>
            <a:r>
              <a:rPr lang="en-US" dirty="0"/>
              <a:t>The following browsers are supported for using Microsoft Power Apps portals: </a:t>
            </a:r>
          </a:p>
          <a:p>
            <a:r>
              <a:rPr lang="en-US" dirty="0"/>
              <a:t>Google Chrome </a:t>
            </a:r>
          </a:p>
          <a:p>
            <a:r>
              <a:rPr lang="en-US" dirty="0"/>
              <a:t>Microsoft Edge </a:t>
            </a:r>
          </a:p>
          <a:p>
            <a:r>
              <a:rPr lang="en-US" dirty="0"/>
              <a:t>Mozilla Firefox </a:t>
            </a:r>
          </a:p>
          <a:p>
            <a:r>
              <a:rPr lang="en-US" dirty="0"/>
              <a:t>Apple Safari </a:t>
            </a:r>
          </a:p>
          <a:p>
            <a:endParaRPr lang="en-US" b="1" i="1" dirty="0"/>
          </a:p>
          <a:p>
            <a:r>
              <a:rPr lang="en-US" b="1" i="1" dirty="0"/>
              <a:t>NOTE: Internet Explorer is not supported for Microsoft Power Apps portals. </a:t>
            </a:r>
            <a:endParaRPr lang="en-US" dirty="0"/>
          </a:p>
        </p:txBody>
      </p:sp>
      <p:sp>
        <p:nvSpPr>
          <p:cNvPr id="3" name="Date Placeholder 2">
            <a:extLst>
              <a:ext uri="{FF2B5EF4-FFF2-40B4-BE49-F238E27FC236}">
                <a16:creationId xmlns:a16="http://schemas.microsoft.com/office/drawing/2014/main" id="{25860904-4B66-4DC7-82E0-51DA183BC052}"/>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707224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63BE1-3E03-4FA8-A86A-4E5DB4217F48}"/>
              </a:ext>
            </a:extLst>
          </p:cNvPr>
          <p:cNvSpPr>
            <a:spLocks noGrp="1"/>
          </p:cNvSpPr>
          <p:nvPr>
            <p:ph idx="1"/>
          </p:nvPr>
        </p:nvSpPr>
        <p:spPr>
          <a:xfrm>
            <a:off x="371789" y="1115367"/>
            <a:ext cx="11043138" cy="5194998"/>
          </a:xfrm>
        </p:spPr>
        <p:txBody>
          <a:bodyPr/>
          <a:lstStyle/>
          <a:p>
            <a:r>
              <a:rPr lang="en-US" b="1" dirty="0"/>
              <a:t>Operating Systems </a:t>
            </a:r>
          </a:p>
          <a:p>
            <a:r>
              <a:rPr lang="en-US" dirty="0"/>
              <a:t>The operating systems listed below are supported for running Microsoft Power Apps portals. </a:t>
            </a:r>
          </a:p>
          <a:p>
            <a:r>
              <a:rPr lang="en-US" dirty="0"/>
              <a:t>Windows 10 or later </a:t>
            </a:r>
          </a:p>
          <a:p>
            <a:r>
              <a:rPr lang="en-US" dirty="0"/>
              <a:t>macOS 10.13 or later </a:t>
            </a:r>
          </a:p>
          <a:p>
            <a:r>
              <a:rPr lang="en-US" dirty="0"/>
              <a:t>iOS 13 or later </a:t>
            </a:r>
          </a:p>
          <a:p>
            <a:r>
              <a:rPr lang="en-US" dirty="0"/>
              <a:t>Android 10 or later </a:t>
            </a:r>
          </a:p>
          <a:p>
            <a:endParaRPr lang="en-US" dirty="0"/>
          </a:p>
          <a:p>
            <a:r>
              <a:rPr lang="en-US" b="1" dirty="0"/>
              <a:t>Access </a:t>
            </a:r>
          </a:p>
          <a:p>
            <a:r>
              <a:rPr lang="en-US" dirty="0"/>
              <a:t>Access to the DAODAS Portal is granted one of two ways: </a:t>
            </a:r>
          </a:p>
          <a:p>
            <a:r>
              <a:rPr lang="en-US" dirty="0"/>
              <a:t>1. Via Portal Invitation triggered from the Dynamics 365 </a:t>
            </a:r>
            <a:r>
              <a:rPr lang="en-US" dirty="0" err="1"/>
              <a:t>GrantVantage</a:t>
            </a:r>
            <a:r>
              <a:rPr lang="en-US" dirty="0"/>
              <a:t> application </a:t>
            </a:r>
          </a:p>
          <a:p>
            <a:r>
              <a:rPr lang="en-US" dirty="0"/>
              <a:t>2. Via Self-Registration </a:t>
            </a:r>
          </a:p>
          <a:p>
            <a:endParaRPr lang="en-US" dirty="0"/>
          </a:p>
        </p:txBody>
      </p:sp>
      <p:sp>
        <p:nvSpPr>
          <p:cNvPr id="3" name="Date Placeholder 2">
            <a:extLst>
              <a:ext uri="{FF2B5EF4-FFF2-40B4-BE49-F238E27FC236}">
                <a16:creationId xmlns:a16="http://schemas.microsoft.com/office/drawing/2014/main" id="{B9001C7F-244C-4493-8D83-B103DA3E9B16}"/>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1141100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ADAD37-153C-42E7-8BB4-C71708CF2EA6}"/>
              </a:ext>
            </a:extLst>
          </p:cNvPr>
          <p:cNvSpPr>
            <a:spLocks noGrp="1"/>
          </p:cNvSpPr>
          <p:nvPr>
            <p:ph idx="1"/>
          </p:nvPr>
        </p:nvSpPr>
        <p:spPr>
          <a:xfrm>
            <a:off x="331597" y="1115367"/>
            <a:ext cx="10824084" cy="4753727"/>
          </a:xfrm>
        </p:spPr>
        <p:txBody>
          <a:bodyPr/>
          <a:lstStyle/>
          <a:p>
            <a:r>
              <a:rPr lang="en-US" dirty="0"/>
              <a:t>Portal Invitation User Experience </a:t>
            </a:r>
          </a:p>
          <a:p>
            <a:r>
              <a:rPr lang="en-US" dirty="0"/>
              <a:t>The DAODAS Prevention team will trigger the invitation which sends an email to the user. The recipient will click on the URL in the email invitation to navigate to the portal. </a:t>
            </a:r>
          </a:p>
          <a:p>
            <a:endParaRPr lang="en-US" dirty="0"/>
          </a:p>
        </p:txBody>
      </p:sp>
      <p:sp>
        <p:nvSpPr>
          <p:cNvPr id="3" name="Date Placeholder 2">
            <a:extLst>
              <a:ext uri="{FF2B5EF4-FFF2-40B4-BE49-F238E27FC236}">
                <a16:creationId xmlns:a16="http://schemas.microsoft.com/office/drawing/2014/main" id="{AEA1C3DD-39CD-4415-8A45-F14440EEEF71}"/>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4" name="Picture 3">
            <a:extLst>
              <a:ext uri="{FF2B5EF4-FFF2-40B4-BE49-F238E27FC236}">
                <a16:creationId xmlns:a16="http://schemas.microsoft.com/office/drawing/2014/main" id="{B1D622EB-50B4-4B87-B5A7-A261F0445A28}"/>
              </a:ext>
            </a:extLst>
          </p:cNvPr>
          <p:cNvPicPr>
            <a:picLocks noChangeAspect="1"/>
          </p:cNvPicPr>
          <p:nvPr/>
        </p:nvPicPr>
        <p:blipFill>
          <a:blip r:embed="rId2"/>
          <a:stretch>
            <a:fillRect/>
          </a:stretch>
        </p:blipFill>
        <p:spPr>
          <a:xfrm>
            <a:off x="2035629" y="2423145"/>
            <a:ext cx="7798526" cy="4208320"/>
          </a:xfrm>
          <a:prstGeom prst="rect">
            <a:avLst/>
          </a:prstGeom>
        </p:spPr>
      </p:pic>
    </p:spTree>
    <p:extLst>
      <p:ext uri="{BB962C8B-B14F-4D97-AF65-F5344CB8AC3E}">
        <p14:creationId xmlns:p14="http://schemas.microsoft.com/office/powerpoint/2010/main" val="3564528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A23C89-EF0C-45FB-A48C-A78636645C04}"/>
              </a:ext>
            </a:extLst>
          </p:cNvPr>
          <p:cNvPicPr>
            <a:picLocks noGrp="1" noChangeAspect="1"/>
          </p:cNvPicPr>
          <p:nvPr>
            <p:ph idx="1"/>
          </p:nvPr>
        </p:nvPicPr>
        <p:blipFill>
          <a:blip r:embed="rId2"/>
          <a:stretch>
            <a:fillRect/>
          </a:stretch>
        </p:blipFill>
        <p:spPr>
          <a:xfrm>
            <a:off x="783771" y="825272"/>
            <a:ext cx="10548258" cy="5634518"/>
          </a:xfrm>
          <a:prstGeom prst="rect">
            <a:avLst/>
          </a:prstGeom>
        </p:spPr>
      </p:pic>
      <p:sp>
        <p:nvSpPr>
          <p:cNvPr id="3" name="Date Placeholder 2">
            <a:extLst>
              <a:ext uri="{FF2B5EF4-FFF2-40B4-BE49-F238E27FC236}">
                <a16:creationId xmlns:a16="http://schemas.microsoft.com/office/drawing/2014/main" id="{EB2984F9-C88A-4E3C-B292-BD06C9FCA932}"/>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289754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3CE33B-BD88-446B-9A4E-BB84E18CC9E7}"/>
              </a:ext>
            </a:extLst>
          </p:cNvPr>
          <p:cNvSpPr>
            <a:spLocks noGrp="1"/>
          </p:cNvSpPr>
          <p:nvPr>
            <p:ph idx="1"/>
          </p:nvPr>
        </p:nvSpPr>
        <p:spPr>
          <a:xfrm>
            <a:off x="281355" y="924448"/>
            <a:ext cx="10874326" cy="4944646"/>
          </a:xfrm>
        </p:spPr>
        <p:txBody>
          <a:bodyPr/>
          <a:lstStyle/>
          <a:p>
            <a:r>
              <a:rPr lang="en-US" b="1" dirty="0"/>
              <a:t>Self-Registration User Experience</a:t>
            </a:r>
          </a:p>
          <a:p>
            <a:r>
              <a:rPr lang="en-US" dirty="0"/>
              <a:t>On the DAODAS Portal Home page, click Sign in.</a:t>
            </a:r>
          </a:p>
          <a:p>
            <a:r>
              <a:rPr lang="en-US" dirty="0"/>
              <a:t>Click on the Register tab. </a:t>
            </a:r>
          </a:p>
          <a:p>
            <a:r>
              <a:rPr lang="en-US" dirty="0"/>
              <a:t>Complete the registration information under “Register for a new local account,” and then click the Register button. The Profile screen displays. </a:t>
            </a:r>
          </a:p>
          <a:p>
            <a:r>
              <a:rPr lang="en-US" dirty="0"/>
              <a:t>Complete the required fields under Register for a new local account, and then click the Register button. The Profile screen displays. </a:t>
            </a:r>
          </a:p>
          <a:p>
            <a:r>
              <a:rPr lang="en-US" dirty="0"/>
              <a:t>An email is sent to DAODAS Prevention team to set up the user. Upon completion of the set-up, the DAODAS Prevention team will notify the user that the registration process is complete. </a:t>
            </a:r>
          </a:p>
        </p:txBody>
      </p:sp>
      <p:sp>
        <p:nvSpPr>
          <p:cNvPr id="3" name="Date Placeholder 2">
            <a:extLst>
              <a:ext uri="{FF2B5EF4-FFF2-40B4-BE49-F238E27FC236}">
                <a16:creationId xmlns:a16="http://schemas.microsoft.com/office/drawing/2014/main" id="{C61A6430-AFFF-4B2C-9B28-A83ED60C7B51}"/>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90648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65E65-F2EA-4075-A7E1-0B313ECF4D46}"/>
              </a:ext>
            </a:extLst>
          </p:cNvPr>
          <p:cNvSpPr>
            <a:spLocks noGrp="1"/>
          </p:cNvSpPr>
          <p:nvPr>
            <p:ph idx="1"/>
          </p:nvPr>
        </p:nvSpPr>
        <p:spPr>
          <a:xfrm>
            <a:off x="458874" y="943244"/>
            <a:ext cx="11274251" cy="5516545"/>
          </a:xfrm>
        </p:spPr>
        <p:txBody>
          <a:bodyPr/>
          <a:lstStyle/>
          <a:p>
            <a:r>
              <a:rPr lang="en-US" b="1" dirty="0"/>
              <a:t>Navigation </a:t>
            </a:r>
          </a:p>
          <a:p>
            <a:r>
              <a:rPr lang="en-US" dirty="0"/>
              <a:t>The DAODAS Portal is comprised of a Home Page, Forms library, and a My Forms view. Users must complete the portal registration process and be signed in to access each page. The sections below offer an overview and/or functionality of each page. </a:t>
            </a:r>
          </a:p>
          <a:p>
            <a:r>
              <a:rPr lang="en-US" b="1" dirty="0"/>
              <a:t>Home Page </a:t>
            </a:r>
          </a:p>
          <a:p>
            <a:r>
              <a:rPr lang="en-US" dirty="0"/>
              <a:t>The Home Page offers information about the portal, including instructions and important dates </a:t>
            </a:r>
          </a:p>
          <a:p>
            <a:r>
              <a:rPr lang="en-US" b="1" dirty="0"/>
              <a:t>Forms </a:t>
            </a:r>
          </a:p>
          <a:p>
            <a:r>
              <a:rPr lang="en-US" dirty="0"/>
              <a:t>The Forms library includes forms grouped by strategy. By default, strategies are collapsed. Clicking the drop down next to a strategy displays the related forms. </a:t>
            </a:r>
          </a:p>
          <a:p>
            <a:r>
              <a:rPr lang="en-US" dirty="0"/>
              <a:t>Clicking on a form launches the form detail. Each form contains a series of fields for reporting on an event or activity. The top section in each form contains fields that display a list of options that are filtered based on the authenticated user’s set-up in Dynamics 365 (D365), which is managed by the DAODAS Prevention team. </a:t>
            </a:r>
          </a:p>
          <a:p>
            <a:r>
              <a:rPr lang="en-US" dirty="0"/>
              <a:t>The Organization field displays only those organizations to which the authenticated user is assigned in D365. </a:t>
            </a:r>
          </a:p>
        </p:txBody>
      </p:sp>
      <p:sp>
        <p:nvSpPr>
          <p:cNvPr id="3" name="Date Placeholder 2">
            <a:extLst>
              <a:ext uri="{FF2B5EF4-FFF2-40B4-BE49-F238E27FC236}">
                <a16:creationId xmlns:a16="http://schemas.microsoft.com/office/drawing/2014/main" id="{3B2111F5-0291-4216-8D20-A638FA8AEC0D}"/>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107664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CE97A1-5F44-4497-8BE1-048EA0E08BAC}"/>
              </a:ext>
            </a:extLst>
          </p:cNvPr>
          <p:cNvPicPr>
            <a:picLocks noGrp="1" noChangeAspect="1"/>
          </p:cNvPicPr>
          <p:nvPr>
            <p:ph idx="1"/>
          </p:nvPr>
        </p:nvPicPr>
        <p:blipFill>
          <a:blip r:embed="rId2"/>
          <a:stretch>
            <a:fillRect/>
          </a:stretch>
        </p:blipFill>
        <p:spPr>
          <a:xfrm>
            <a:off x="362367" y="1045030"/>
            <a:ext cx="11198261" cy="5140458"/>
          </a:xfrm>
          <a:prstGeom prst="rect">
            <a:avLst/>
          </a:prstGeom>
        </p:spPr>
      </p:pic>
      <p:sp>
        <p:nvSpPr>
          <p:cNvPr id="3" name="Date Placeholder 2">
            <a:extLst>
              <a:ext uri="{FF2B5EF4-FFF2-40B4-BE49-F238E27FC236}">
                <a16:creationId xmlns:a16="http://schemas.microsoft.com/office/drawing/2014/main" id="{815DA757-A100-4E61-88A0-75DFF58F5864}"/>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847031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FE4964-2750-484D-8B60-6746AFBE7B37}"/>
              </a:ext>
            </a:extLst>
          </p:cNvPr>
          <p:cNvSpPr>
            <a:spLocks noGrp="1"/>
          </p:cNvSpPr>
          <p:nvPr>
            <p:ph idx="1"/>
          </p:nvPr>
        </p:nvSpPr>
        <p:spPr>
          <a:xfrm>
            <a:off x="465908" y="1018420"/>
            <a:ext cx="10058401" cy="4023360"/>
          </a:xfrm>
        </p:spPr>
        <p:txBody>
          <a:bodyPr/>
          <a:lstStyle/>
          <a:p>
            <a:r>
              <a:rPr lang="en-US" dirty="0">
                <a:solidFill>
                  <a:srgbClr val="000000"/>
                </a:solidFill>
                <a:latin typeface="Calibri" panose="020F0502020204030204" pitchFamily="34" charset="0"/>
              </a:rPr>
              <a:t>Clicking on a form launches the form detail. Each form contains a series of fields for reporting on an event or activity. The top section of each form contains fields that display a list of options that are filtered based on the authenticated user’s set-up in Dynamics 365 (D365), which is managed by the DAODAS Prevention team. </a:t>
            </a:r>
          </a:p>
          <a:p>
            <a:r>
              <a:rPr lang="en-US" dirty="0">
                <a:solidFill>
                  <a:srgbClr val="000000"/>
                </a:solidFill>
                <a:latin typeface="Calibri" panose="020F0502020204030204" pitchFamily="34" charset="0"/>
              </a:rPr>
              <a:t>The Organization field displays only those organizations to which the authenticated user is assigned in D365. </a:t>
            </a:r>
            <a:endParaRPr lang="en-US" dirty="0"/>
          </a:p>
        </p:txBody>
      </p:sp>
      <p:sp>
        <p:nvSpPr>
          <p:cNvPr id="3" name="Date Placeholder 2">
            <a:extLst>
              <a:ext uri="{FF2B5EF4-FFF2-40B4-BE49-F238E27FC236}">
                <a16:creationId xmlns:a16="http://schemas.microsoft.com/office/drawing/2014/main" id="{819C1190-AFA5-46F0-B16B-B7C3EC7BFCDE}"/>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1577584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879EFD-3DAF-48C7-9EFE-B7042AE61D70}"/>
              </a:ext>
            </a:extLst>
          </p:cNvPr>
          <p:cNvSpPr>
            <a:spLocks noGrp="1"/>
          </p:cNvSpPr>
          <p:nvPr>
            <p:ph idx="1"/>
          </p:nvPr>
        </p:nvSpPr>
        <p:spPr>
          <a:xfrm>
            <a:off x="413657" y="925287"/>
            <a:ext cx="11138262" cy="5671456"/>
          </a:xfrm>
        </p:spPr>
        <p:txBody>
          <a:bodyPr/>
          <a:lstStyle/>
          <a:p>
            <a:r>
              <a:rPr lang="en-US" b="1" dirty="0"/>
              <a:t>Information Dissemination </a:t>
            </a:r>
          </a:p>
          <a:p>
            <a:r>
              <a:rPr lang="en-US" dirty="0">
                <a:solidFill>
                  <a:srgbClr val="FF0000"/>
                </a:solidFill>
              </a:rPr>
              <a:t>Speaking Engagements**				**Ones highlighted in red require demographics</a:t>
            </a:r>
          </a:p>
          <a:p>
            <a:r>
              <a:rPr lang="en-US" dirty="0">
                <a:solidFill>
                  <a:srgbClr val="FF0000"/>
                </a:solidFill>
              </a:rPr>
              <a:t>Health Fairs and Other Health Promotion **</a:t>
            </a:r>
          </a:p>
          <a:p>
            <a:r>
              <a:rPr lang="en-US" dirty="0"/>
              <a:t>Social Media Postings- requires number of views/impressions</a:t>
            </a:r>
          </a:p>
          <a:p>
            <a:r>
              <a:rPr lang="en-US" dirty="0"/>
              <a:t>Media Campaigns-</a:t>
            </a:r>
            <a:r>
              <a:rPr lang="en-US" dirty="0">
                <a:solidFill>
                  <a:srgbClr val="FF0000"/>
                </a:solidFill>
              </a:rPr>
              <a:t> </a:t>
            </a:r>
            <a:r>
              <a:rPr lang="en-US" dirty="0"/>
              <a:t>requires number of views/impressions</a:t>
            </a:r>
          </a:p>
          <a:p>
            <a:r>
              <a:rPr lang="en-US" dirty="0"/>
              <a:t>Radio and TV Public Service Announcements- requires number of views/impressions</a:t>
            </a:r>
          </a:p>
          <a:p>
            <a:r>
              <a:rPr lang="en-US" dirty="0">
                <a:solidFill>
                  <a:srgbClr val="FF0000"/>
                </a:solidFill>
              </a:rPr>
              <a:t>Town Hall Meetings **</a:t>
            </a:r>
          </a:p>
          <a:p>
            <a:r>
              <a:rPr lang="en-US" dirty="0">
                <a:solidFill>
                  <a:srgbClr val="FF0000"/>
                </a:solidFill>
              </a:rPr>
              <a:t>AET Casual Contacts **</a:t>
            </a:r>
          </a:p>
          <a:p>
            <a:r>
              <a:rPr lang="en-US" dirty="0"/>
              <a:t>Brochures, Factsheets, Newsletters, Handouts- requires number</a:t>
            </a:r>
          </a:p>
          <a:p>
            <a:r>
              <a:rPr lang="en-US" dirty="0">
                <a:solidFill>
                  <a:srgbClr val="FF0000"/>
                </a:solidFill>
              </a:rPr>
              <a:t>MADD Power of Parents **</a:t>
            </a:r>
          </a:p>
          <a:p>
            <a:r>
              <a:rPr lang="en-US" dirty="0">
                <a:solidFill>
                  <a:srgbClr val="FF0000"/>
                </a:solidFill>
              </a:rPr>
              <a:t>MADD Power of Youth **</a:t>
            </a:r>
          </a:p>
          <a:p>
            <a:r>
              <a:rPr lang="en-US" dirty="0">
                <a:solidFill>
                  <a:srgbClr val="FF0000"/>
                </a:solidFill>
              </a:rPr>
              <a:t>Clearinghouse/Information Resource Centers **</a:t>
            </a:r>
          </a:p>
        </p:txBody>
      </p:sp>
      <p:sp>
        <p:nvSpPr>
          <p:cNvPr id="3" name="Date Placeholder 2">
            <a:extLst>
              <a:ext uri="{FF2B5EF4-FFF2-40B4-BE49-F238E27FC236}">
                <a16:creationId xmlns:a16="http://schemas.microsoft.com/office/drawing/2014/main" id="{FDBAC1B4-B26D-4449-A39E-21B8B5AD7337}"/>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240774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8CC71C-D097-41FB-BEA5-46AD180D220B}"/>
              </a:ext>
            </a:extLst>
          </p:cNvPr>
          <p:cNvSpPr>
            <a:spLocks noGrp="1"/>
          </p:cNvSpPr>
          <p:nvPr>
            <p:ph idx="1"/>
          </p:nvPr>
        </p:nvSpPr>
        <p:spPr>
          <a:xfrm>
            <a:off x="640080" y="1045029"/>
            <a:ext cx="11007634" cy="5551714"/>
          </a:xfrm>
        </p:spPr>
        <p:txBody>
          <a:bodyPr/>
          <a:lstStyle/>
          <a:p>
            <a:r>
              <a:rPr lang="en-US" b="1" dirty="0"/>
              <a:t>Community-Based Processes 		                     </a:t>
            </a:r>
            <a:r>
              <a:rPr lang="en-US" dirty="0">
                <a:solidFill>
                  <a:srgbClr val="FF0000"/>
                </a:solidFill>
              </a:rPr>
              <a:t> **Ones highlighted in red require demographics</a:t>
            </a:r>
          </a:p>
          <a:p>
            <a:r>
              <a:rPr lang="en-US" dirty="0">
                <a:solidFill>
                  <a:srgbClr val="FF0000"/>
                </a:solidFill>
              </a:rPr>
              <a:t>Multi‐Agency Coordination/Collaboration/Coalition Meetings**</a:t>
            </a:r>
          </a:p>
          <a:p>
            <a:r>
              <a:rPr lang="en-US" dirty="0">
                <a:solidFill>
                  <a:srgbClr val="FF0000"/>
                </a:solidFill>
              </a:rPr>
              <a:t>Youth Boards/Coalitions Meetings **</a:t>
            </a:r>
          </a:p>
          <a:p>
            <a:r>
              <a:rPr lang="en-US" dirty="0">
                <a:solidFill>
                  <a:srgbClr val="FF0000"/>
                </a:solidFill>
              </a:rPr>
              <a:t>Community and Volunteer Training/Technical Assistance **</a:t>
            </a:r>
            <a:endParaRPr lang="en-US" dirty="0"/>
          </a:p>
          <a:p>
            <a:r>
              <a:rPr lang="en-US" dirty="0"/>
              <a:t>Systematic Planning- require staff hours</a:t>
            </a:r>
          </a:p>
          <a:p>
            <a:r>
              <a:rPr lang="en-US" dirty="0"/>
              <a:t>Needs Assessment- require staff hours</a:t>
            </a:r>
          </a:p>
          <a:p>
            <a:r>
              <a:rPr lang="en-US" dirty="0"/>
              <a:t>Accessing Funding/Grant writing- require staff hours</a:t>
            </a:r>
          </a:p>
          <a:p>
            <a:r>
              <a:rPr lang="en-US" dirty="0">
                <a:solidFill>
                  <a:srgbClr val="FF0000"/>
                </a:solidFill>
              </a:rPr>
              <a:t>Recognition Activities **</a:t>
            </a:r>
          </a:p>
          <a:p>
            <a:r>
              <a:rPr lang="en-US" b="1" dirty="0">
                <a:solidFill>
                  <a:schemeClr val="tx1"/>
                </a:solidFill>
              </a:rPr>
              <a:t>Education </a:t>
            </a:r>
          </a:p>
          <a:p>
            <a:r>
              <a:rPr lang="en-US" dirty="0">
                <a:solidFill>
                  <a:srgbClr val="FF0000"/>
                </a:solidFill>
              </a:rPr>
              <a:t>Educational Services for Youth</a:t>
            </a:r>
          </a:p>
          <a:p>
            <a:r>
              <a:rPr lang="en-US" dirty="0">
                <a:solidFill>
                  <a:srgbClr val="FF0000"/>
                </a:solidFill>
              </a:rPr>
              <a:t>Education Services for Adults</a:t>
            </a:r>
          </a:p>
          <a:p>
            <a:r>
              <a:rPr lang="en-US" dirty="0">
                <a:solidFill>
                  <a:srgbClr val="FF0000"/>
                </a:solidFill>
              </a:rPr>
              <a:t>Parenting and Family Management</a:t>
            </a:r>
          </a:p>
          <a:p>
            <a:endParaRPr lang="en-US" dirty="0">
              <a:solidFill>
                <a:srgbClr val="FF0000"/>
              </a:solidFill>
            </a:endParaRPr>
          </a:p>
        </p:txBody>
      </p:sp>
      <p:sp>
        <p:nvSpPr>
          <p:cNvPr id="3" name="Date Placeholder 2">
            <a:extLst>
              <a:ext uri="{FF2B5EF4-FFF2-40B4-BE49-F238E27FC236}">
                <a16:creationId xmlns:a16="http://schemas.microsoft.com/office/drawing/2014/main" id="{6FB4A7D6-D32B-4C9D-8DC2-9393C71D9E4D}"/>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393987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F50B83-F4A8-42F0-B0C8-FDD82BD8298C}"/>
              </a:ext>
            </a:extLst>
          </p:cNvPr>
          <p:cNvSpPr>
            <a:spLocks noGrp="1"/>
          </p:cNvSpPr>
          <p:nvPr>
            <p:ph idx="1"/>
          </p:nvPr>
        </p:nvSpPr>
        <p:spPr>
          <a:xfrm>
            <a:off x="247859" y="1225899"/>
            <a:ext cx="11696282" cy="5334374"/>
          </a:xfrm>
        </p:spPr>
        <p:txBody>
          <a:bodyPr/>
          <a:lstStyle/>
          <a:p>
            <a:endParaRPr lang="en-US" dirty="0"/>
          </a:p>
          <a:p>
            <a:endParaRPr lang="en-US" dirty="0"/>
          </a:p>
        </p:txBody>
      </p:sp>
      <p:sp>
        <p:nvSpPr>
          <p:cNvPr id="3" name="Date Placeholder 2">
            <a:extLst>
              <a:ext uri="{FF2B5EF4-FFF2-40B4-BE49-F238E27FC236}">
                <a16:creationId xmlns:a16="http://schemas.microsoft.com/office/drawing/2014/main" id="{1CC7048A-094A-4943-A5C8-890466ECFE86}"/>
              </a:ext>
            </a:extLst>
          </p:cNvPr>
          <p:cNvSpPr>
            <a:spLocks noGrp="1"/>
          </p:cNvSpPr>
          <p:nvPr>
            <p:ph type="dt" sz="half" idx="2"/>
          </p:nvPr>
        </p:nvSpPr>
        <p:spPr/>
        <p:txBody>
          <a:bodyPr/>
          <a:lstStyle/>
          <a:p>
            <a:fld id="{D32C9CBE-BB3D-4D4A-BBA2-C9CC33C12E4A}" type="datetime1">
              <a:rPr lang="en-US" smtClean="0"/>
              <a:t>9/13/2022</a:t>
            </a:fld>
            <a:endParaRPr lang="en-US" dirty="0"/>
          </a:p>
        </p:txBody>
      </p:sp>
      <p:sp>
        <p:nvSpPr>
          <p:cNvPr id="4" name="Rectangle 3">
            <a:extLst>
              <a:ext uri="{FF2B5EF4-FFF2-40B4-BE49-F238E27FC236}">
                <a16:creationId xmlns:a16="http://schemas.microsoft.com/office/drawing/2014/main" id="{759CAAA5-FBBE-4403-8A04-8E00D9EA8654}"/>
              </a:ext>
            </a:extLst>
          </p:cNvPr>
          <p:cNvSpPr/>
          <p:nvPr/>
        </p:nvSpPr>
        <p:spPr>
          <a:xfrm>
            <a:off x="247859" y="763674"/>
            <a:ext cx="4662633" cy="400110"/>
          </a:xfrm>
          <a:prstGeom prst="rect">
            <a:avLst/>
          </a:prstGeom>
        </p:spPr>
        <p:txBody>
          <a:bodyPr wrap="square">
            <a:spAutoFit/>
          </a:bodyPr>
          <a:lstStyle/>
          <a:p>
            <a:r>
              <a:rPr lang="en-US" sz="2000" b="1" dirty="0">
                <a:solidFill>
                  <a:srgbClr val="00838B"/>
                </a:solidFill>
              </a:rPr>
              <a:t>Grants Management System</a:t>
            </a:r>
          </a:p>
        </p:txBody>
      </p:sp>
      <p:sp>
        <p:nvSpPr>
          <p:cNvPr id="5" name="TextBox 4">
            <a:extLst>
              <a:ext uri="{FF2B5EF4-FFF2-40B4-BE49-F238E27FC236}">
                <a16:creationId xmlns:a16="http://schemas.microsoft.com/office/drawing/2014/main" id="{493C9FF5-7A92-4678-A3F9-9A6293AA9833}"/>
              </a:ext>
            </a:extLst>
          </p:cNvPr>
          <p:cNvSpPr txBox="1"/>
          <p:nvPr/>
        </p:nvSpPr>
        <p:spPr>
          <a:xfrm>
            <a:off x="414997" y="1180157"/>
            <a:ext cx="11136923" cy="7048083"/>
          </a:xfrm>
          <a:prstGeom prst="rect">
            <a:avLst/>
          </a:prstGeom>
          <a:noFill/>
        </p:spPr>
        <p:txBody>
          <a:bodyPr wrap="square" rtlCol="0">
            <a:spAutoFit/>
          </a:bodyPr>
          <a:lstStyle/>
          <a:p>
            <a:r>
              <a:rPr lang="en-US" dirty="0"/>
              <a:t>Three Components of new DAODAS Grant Management System</a:t>
            </a:r>
          </a:p>
          <a:p>
            <a:endParaRPr lang="en-US" dirty="0"/>
          </a:p>
          <a:p>
            <a:pPr marL="285750" indent="-285750">
              <a:buFont typeface="Arial" panose="020B0604020202020204" pitchFamily="34" charset="0"/>
              <a:buChar char="•"/>
            </a:pPr>
            <a:r>
              <a:rPr lang="en-US" b="1" dirty="0"/>
              <a:t>Pre-Award (DAODAS Grant Application Portal): </a:t>
            </a:r>
            <a:r>
              <a:rPr lang="en-US" i="1" dirty="0"/>
              <a:t>Training has been provided</a:t>
            </a:r>
          </a:p>
          <a:p>
            <a:pPr marL="742950" lvl="1" indent="-285750">
              <a:buFont typeface="Arial" panose="020B0604020202020204" pitchFamily="34" charset="0"/>
              <a:buChar char="•"/>
            </a:pPr>
            <a:r>
              <a:rPr lang="en-US" dirty="0"/>
              <a:t>Applications will be posted and completed for review. Each agency that completed the MAT application should have an agency login for completing future applications. </a:t>
            </a:r>
          </a:p>
          <a:p>
            <a:pPr marL="742950" lvl="1" indent="-285750">
              <a:buFont typeface="Arial" panose="020B0604020202020204" pitchFamily="34" charset="0"/>
              <a:buChar char="•"/>
            </a:pPr>
            <a:r>
              <a:rPr lang="en-US" dirty="0"/>
              <a:t>DAODAS will gradually be utilizing the pre-award site for new funding opportunities such as the new SOR that we anticipate receiving in October.</a:t>
            </a:r>
          </a:p>
          <a:p>
            <a:pPr marL="742950" lvl="1" indent="-285750">
              <a:buFont typeface="Arial" panose="020B0604020202020204" pitchFamily="34" charset="0"/>
              <a:buChar char="•"/>
            </a:pPr>
            <a:r>
              <a:rPr lang="en-US" dirty="0"/>
              <a:t>If funded, application components move over to post-award to include goals, objectives, performance measures and budgets. This is what DAODAS is currently populating for each county from the County Plan. </a:t>
            </a:r>
          </a:p>
          <a:p>
            <a:pPr lvl="1"/>
            <a:endParaRPr lang="en-US" sz="1000" dirty="0"/>
          </a:p>
          <a:p>
            <a:pPr marL="285750" indent="-285750">
              <a:buFont typeface="Arial" panose="020B0604020202020204" pitchFamily="34" charset="0"/>
              <a:buChar char="•"/>
            </a:pPr>
            <a:r>
              <a:rPr lang="en-US" b="1" dirty="0"/>
              <a:t>Post-Award (</a:t>
            </a:r>
            <a:r>
              <a:rPr lang="en-US" b="1" dirty="0" err="1"/>
              <a:t>GrantVantage</a:t>
            </a:r>
            <a:r>
              <a:rPr lang="en-US" b="1" dirty="0"/>
              <a:t>): </a:t>
            </a:r>
            <a:r>
              <a:rPr lang="en-US" i="1" dirty="0"/>
              <a:t>Training has been provided</a:t>
            </a:r>
          </a:p>
          <a:p>
            <a:pPr marL="742950" lvl="1" indent="-285750">
              <a:buFont typeface="Arial" panose="020B0604020202020204" pitchFamily="34" charset="0"/>
              <a:buChar char="•"/>
            </a:pPr>
            <a:r>
              <a:rPr lang="en-US" dirty="0"/>
              <a:t>Grant reporting on accomplishments, reimbursement requests and responding to deliverables outlined in the contact will be monitored in the </a:t>
            </a:r>
            <a:r>
              <a:rPr lang="en-US" dirty="0" err="1"/>
              <a:t>GrantVantage</a:t>
            </a:r>
            <a:r>
              <a:rPr lang="en-US" dirty="0"/>
              <a:t> platform. </a:t>
            </a:r>
          </a:p>
          <a:p>
            <a:pPr marL="742950" lvl="1" indent="-285750">
              <a:buFont typeface="Arial" panose="020B0604020202020204" pitchFamily="34" charset="0"/>
              <a:buChar char="•"/>
            </a:pPr>
            <a:r>
              <a:rPr lang="en-US" dirty="0"/>
              <a:t>Licenses are required, therefore each agency will receive 4/5 logins that will be assigned to key staff. (Dynamics Users)</a:t>
            </a:r>
          </a:p>
          <a:p>
            <a:pPr marL="742950" lvl="1"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b="1" dirty="0"/>
              <a:t>Data Collection (DAODAS Portal): </a:t>
            </a:r>
            <a:r>
              <a:rPr lang="en-US" i="1" dirty="0"/>
              <a:t>This is what we will cover today</a:t>
            </a:r>
          </a:p>
          <a:p>
            <a:pPr marL="742950" lvl="1" indent="-285750">
              <a:buFont typeface="Arial" panose="020B0604020202020204" pitchFamily="34" charset="0"/>
              <a:buChar char="•"/>
            </a:pPr>
            <a:r>
              <a:rPr lang="en-US" dirty="0"/>
              <a:t>Prevention Service data will be entered into the portal</a:t>
            </a:r>
          </a:p>
          <a:p>
            <a:pPr marL="742950" lvl="1" indent="-285750">
              <a:buFont typeface="Arial" panose="020B0604020202020204" pitchFamily="34" charset="0"/>
              <a:buChar char="•"/>
            </a:pPr>
            <a:r>
              <a:rPr lang="en-US" dirty="0"/>
              <a:t>Portal will connect to Performance measures, objectives and goals in </a:t>
            </a:r>
            <a:r>
              <a:rPr lang="en-US" dirty="0" err="1"/>
              <a:t>GrantVantage</a:t>
            </a:r>
            <a:endParaRPr lang="en-US" dirty="0"/>
          </a:p>
          <a:p>
            <a:pPr marL="742950" lvl="1" indent="-285750">
              <a:buFont typeface="Arial" panose="020B0604020202020204" pitchFamily="34" charset="0"/>
              <a:buChar char="•"/>
            </a:pPr>
            <a:r>
              <a:rPr lang="en-US" dirty="0"/>
              <a:t>Reports are in development and will be completed this fall</a:t>
            </a:r>
          </a:p>
          <a:p>
            <a:pPr lvl="1"/>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106415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426C3D-6314-4F77-B063-CD3ED2528A00}"/>
              </a:ext>
            </a:extLst>
          </p:cNvPr>
          <p:cNvSpPr>
            <a:spLocks noGrp="1"/>
          </p:cNvSpPr>
          <p:nvPr>
            <p:ph idx="1"/>
          </p:nvPr>
        </p:nvSpPr>
        <p:spPr>
          <a:xfrm>
            <a:off x="400593" y="1083734"/>
            <a:ext cx="11345093" cy="5088466"/>
          </a:xfrm>
        </p:spPr>
        <p:txBody>
          <a:bodyPr/>
          <a:lstStyle/>
          <a:p>
            <a:r>
              <a:rPr lang="en-US" b="1" dirty="0"/>
              <a:t>Alternatives (all require demographics)</a:t>
            </a:r>
          </a:p>
          <a:p>
            <a:r>
              <a:rPr lang="en-US" dirty="0">
                <a:solidFill>
                  <a:srgbClr val="FF0000"/>
                </a:solidFill>
              </a:rPr>
              <a:t>Alcohol and Drug Free Social &amp; Recreational Events</a:t>
            </a:r>
          </a:p>
          <a:p>
            <a:r>
              <a:rPr lang="en-US" dirty="0">
                <a:solidFill>
                  <a:srgbClr val="FF0000"/>
                </a:solidFill>
              </a:rPr>
              <a:t>Team Building Activities/Ropes Courses</a:t>
            </a:r>
          </a:p>
          <a:p>
            <a:endParaRPr lang="en-US" dirty="0"/>
          </a:p>
          <a:p>
            <a:r>
              <a:rPr lang="en-US" b="1" dirty="0"/>
              <a:t>Program ID &amp; Referral (all require demographics)</a:t>
            </a:r>
          </a:p>
          <a:p>
            <a:r>
              <a:rPr lang="en-US" dirty="0">
                <a:solidFill>
                  <a:srgbClr val="FF0000"/>
                </a:solidFill>
              </a:rPr>
              <a:t>Tobacco Education Program</a:t>
            </a:r>
          </a:p>
          <a:p>
            <a:r>
              <a:rPr lang="en-US" dirty="0">
                <a:solidFill>
                  <a:srgbClr val="FF0000"/>
                </a:solidFill>
              </a:rPr>
              <a:t>Tobacco Cessation Programs</a:t>
            </a:r>
          </a:p>
          <a:p>
            <a:r>
              <a:rPr lang="en-US" dirty="0">
                <a:solidFill>
                  <a:srgbClr val="FF0000"/>
                </a:solidFill>
              </a:rPr>
              <a:t>Diversion Programs</a:t>
            </a:r>
          </a:p>
          <a:p>
            <a:r>
              <a:rPr lang="en-US" dirty="0">
                <a:solidFill>
                  <a:srgbClr val="FF0000"/>
                </a:solidFill>
              </a:rPr>
              <a:t>Employee Assistance Programs</a:t>
            </a:r>
          </a:p>
          <a:p>
            <a:r>
              <a:rPr lang="en-US" dirty="0">
                <a:solidFill>
                  <a:srgbClr val="FF0000"/>
                </a:solidFill>
              </a:rPr>
              <a:t>Student Assistance Programs</a:t>
            </a:r>
          </a:p>
        </p:txBody>
      </p:sp>
      <p:sp>
        <p:nvSpPr>
          <p:cNvPr id="3" name="Date Placeholder 2">
            <a:extLst>
              <a:ext uri="{FF2B5EF4-FFF2-40B4-BE49-F238E27FC236}">
                <a16:creationId xmlns:a16="http://schemas.microsoft.com/office/drawing/2014/main" id="{B02C194D-E793-465D-9291-D486DD937B16}"/>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2581653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8C1AE-2BB4-4EDC-9077-4E17A8EBCAB5}"/>
              </a:ext>
            </a:extLst>
          </p:cNvPr>
          <p:cNvSpPr>
            <a:spLocks noGrp="1"/>
          </p:cNvSpPr>
          <p:nvPr>
            <p:ph idx="1"/>
          </p:nvPr>
        </p:nvSpPr>
        <p:spPr>
          <a:xfrm>
            <a:off x="293914" y="816429"/>
            <a:ext cx="11451771" cy="5834742"/>
          </a:xfrm>
        </p:spPr>
        <p:txBody>
          <a:bodyPr/>
          <a:lstStyle/>
          <a:p>
            <a:r>
              <a:rPr lang="en-US" b="1" dirty="0"/>
              <a:t>Environmental –</a:t>
            </a:r>
          </a:p>
          <a:p>
            <a:r>
              <a:rPr lang="en-US" dirty="0"/>
              <a:t>Compliance Check			Shoulder Tap Operations</a:t>
            </a:r>
          </a:p>
          <a:p>
            <a:r>
              <a:rPr lang="en-US" dirty="0"/>
              <a:t>Merchant Education			Public Policy Efforts</a:t>
            </a:r>
          </a:p>
          <a:p>
            <a:r>
              <a:rPr lang="en-US" dirty="0" err="1"/>
              <a:t>Synar</a:t>
            </a:r>
            <a:r>
              <a:rPr lang="en-US" dirty="0"/>
              <a:t> Study				Bar Checks/Fake Id Sweeps</a:t>
            </a:r>
          </a:p>
          <a:p>
            <a:r>
              <a:rPr lang="en-US" dirty="0"/>
              <a:t>Prescription Drug Deactivation Events</a:t>
            </a:r>
          </a:p>
          <a:p>
            <a:r>
              <a:rPr lang="en-US" dirty="0"/>
              <a:t>Prescription Drug Drop Boxes</a:t>
            </a:r>
          </a:p>
          <a:p>
            <a:r>
              <a:rPr lang="en-US" dirty="0"/>
              <a:t>Prescription Drug Lock Boxes (Storage)</a:t>
            </a:r>
          </a:p>
          <a:p>
            <a:r>
              <a:rPr lang="en-US" dirty="0"/>
              <a:t>Prescription Drug Take Back Events</a:t>
            </a:r>
          </a:p>
          <a:p>
            <a:r>
              <a:rPr lang="en-US" dirty="0"/>
              <a:t>Controlled Party Dispersals</a:t>
            </a:r>
          </a:p>
          <a:p>
            <a:r>
              <a:rPr lang="en-US" dirty="0"/>
              <a:t>Public Safety Checkpoints</a:t>
            </a:r>
          </a:p>
          <a:p>
            <a:r>
              <a:rPr lang="en-US" dirty="0"/>
              <a:t>Public Safety Saturation Patrols</a:t>
            </a:r>
          </a:p>
          <a:p>
            <a:r>
              <a:rPr lang="en-US" dirty="0"/>
              <a:t>Promoting The Establishment Or Review Of Alcohol, Tobacco And Drug Use Policies In Schools/Workplace</a:t>
            </a:r>
          </a:p>
        </p:txBody>
      </p:sp>
      <p:sp>
        <p:nvSpPr>
          <p:cNvPr id="3" name="Date Placeholder 2">
            <a:extLst>
              <a:ext uri="{FF2B5EF4-FFF2-40B4-BE49-F238E27FC236}">
                <a16:creationId xmlns:a16="http://schemas.microsoft.com/office/drawing/2014/main" id="{2F1C94F4-884B-4C51-AD47-1259FC729125}"/>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856189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78D4E6-F744-41BF-B117-FFF7845E9104}"/>
              </a:ext>
            </a:extLst>
          </p:cNvPr>
          <p:cNvPicPr>
            <a:picLocks noGrp="1" noChangeAspect="1"/>
          </p:cNvPicPr>
          <p:nvPr>
            <p:ph idx="1"/>
          </p:nvPr>
        </p:nvPicPr>
        <p:blipFill>
          <a:blip r:embed="rId2"/>
          <a:stretch>
            <a:fillRect/>
          </a:stretch>
        </p:blipFill>
        <p:spPr>
          <a:xfrm>
            <a:off x="511630" y="1212710"/>
            <a:ext cx="10842170" cy="5107570"/>
          </a:xfrm>
          <a:prstGeom prst="rect">
            <a:avLst/>
          </a:prstGeom>
        </p:spPr>
      </p:pic>
      <p:sp>
        <p:nvSpPr>
          <p:cNvPr id="3" name="Date Placeholder 2">
            <a:extLst>
              <a:ext uri="{FF2B5EF4-FFF2-40B4-BE49-F238E27FC236}">
                <a16:creationId xmlns:a16="http://schemas.microsoft.com/office/drawing/2014/main" id="{B99148F8-F388-4F07-84B2-3DB6F7B00F59}"/>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3154560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E669D6-55EA-4F70-A683-00EE905594A3}"/>
              </a:ext>
            </a:extLst>
          </p:cNvPr>
          <p:cNvSpPr>
            <a:spLocks noGrp="1"/>
          </p:cNvSpPr>
          <p:nvPr>
            <p:ph idx="1"/>
          </p:nvPr>
        </p:nvSpPr>
        <p:spPr>
          <a:xfrm>
            <a:off x="442127" y="1024932"/>
            <a:ext cx="11143622" cy="5134708"/>
          </a:xfrm>
        </p:spPr>
        <p:txBody>
          <a:bodyPr/>
          <a:lstStyle/>
          <a:p>
            <a:r>
              <a:rPr lang="en-US" dirty="0"/>
              <a:t>Similarly, the County field displays counties assigned to the authenticated user’s contact record in D365. </a:t>
            </a:r>
          </a:p>
          <a:p>
            <a:r>
              <a:rPr lang="en-US" dirty="0"/>
              <a:t>The Grant, Objective, and Performance Measure fields are configured with cascading logic to simplify the user’s selections. </a:t>
            </a:r>
          </a:p>
          <a:p>
            <a:r>
              <a:rPr lang="en-US" dirty="0"/>
              <a:t>• The Grant field displays a list of Grants assigned to the Organization. </a:t>
            </a:r>
          </a:p>
          <a:p>
            <a:r>
              <a:rPr lang="en-US" dirty="0"/>
              <a:t>• The Objective field displays Objectives associated with the Grant. </a:t>
            </a:r>
          </a:p>
          <a:p>
            <a:r>
              <a:rPr lang="en-US" dirty="0"/>
              <a:t>• The Performance Measure displays only those Performance Measures associated with the Objective. </a:t>
            </a:r>
          </a:p>
          <a:p>
            <a:r>
              <a:rPr lang="en-US" dirty="0"/>
              <a:t>. </a:t>
            </a:r>
          </a:p>
        </p:txBody>
      </p:sp>
      <p:sp>
        <p:nvSpPr>
          <p:cNvPr id="3" name="Date Placeholder 2">
            <a:extLst>
              <a:ext uri="{FF2B5EF4-FFF2-40B4-BE49-F238E27FC236}">
                <a16:creationId xmlns:a16="http://schemas.microsoft.com/office/drawing/2014/main" id="{F04900BB-8490-4F2D-A05A-70616031141D}"/>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2109716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21BCF8A-C5E1-40C0-9F6A-3B45C2D79ABE}"/>
              </a:ext>
            </a:extLst>
          </p:cNvPr>
          <p:cNvPicPr>
            <a:picLocks noGrp="1" noChangeAspect="1"/>
          </p:cNvPicPr>
          <p:nvPr>
            <p:ph idx="1"/>
          </p:nvPr>
        </p:nvPicPr>
        <p:blipFill>
          <a:blip r:embed="rId2"/>
          <a:stretch>
            <a:fillRect/>
          </a:stretch>
        </p:blipFill>
        <p:spPr>
          <a:xfrm>
            <a:off x="537182" y="1055915"/>
            <a:ext cx="10871047" cy="5449570"/>
          </a:xfrm>
          <a:prstGeom prst="rect">
            <a:avLst/>
          </a:prstGeom>
        </p:spPr>
      </p:pic>
      <p:sp>
        <p:nvSpPr>
          <p:cNvPr id="3" name="Date Placeholder 2">
            <a:extLst>
              <a:ext uri="{FF2B5EF4-FFF2-40B4-BE49-F238E27FC236}">
                <a16:creationId xmlns:a16="http://schemas.microsoft.com/office/drawing/2014/main" id="{5AC242AB-EE06-46E7-B79C-2E872517406D}"/>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2112005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E4954A-381F-411B-9A2A-78F0D2C0C8F9}"/>
              </a:ext>
            </a:extLst>
          </p:cNvPr>
          <p:cNvPicPr>
            <a:picLocks noGrp="1" noChangeAspect="1"/>
          </p:cNvPicPr>
          <p:nvPr>
            <p:ph idx="1"/>
          </p:nvPr>
        </p:nvPicPr>
        <p:blipFill>
          <a:blip r:embed="rId2"/>
          <a:stretch>
            <a:fillRect/>
          </a:stretch>
        </p:blipFill>
        <p:spPr>
          <a:xfrm>
            <a:off x="446315" y="856355"/>
            <a:ext cx="10885714" cy="5752086"/>
          </a:xfrm>
          <a:prstGeom prst="rect">
            <a:avLst/>
          </a:prstGeom>
        </p:spPr>
      </p:pic>
      <p:sp>
        <p:nvSpPr>
          <p:cNvPr id="3" name="Date Placeholder 2">
            <a:extLst>
              <a:ext uri="{FF2B5EF4-FFF2-40B4-BE49-F238E27FC236}">
                <a16:creationId xmlns:a16="http://schemas.microsoft.com/office/drawing/2014/main" id="{8DB1BDF3-B32F-49E5-979A-CB7772CF3FDF}"/>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4245582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4C8522-67BA-4E29-9985-7DBD6528CAF9}"/>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4" name="Picture 3">
            <a:extLst>
              <a:ext uri="{FF2B5EF4-FFF2-40B4-BE49-F238E27FC236}">
                <a16:creationId xmlns:a16="http://schemas.microsoft.com/office/drawing/2014/main" id="{93CA5288-C309-4CAD-A7D6-D97A91AF2059}"/>
              </a:ext>
            </a:extLst>
          </p:cNvPr>
          <p:cNvPicPr>
            <a:picLocks noChangeAspect="1"/>
          </p:cNvPicPr>
          <p:nvPr/>
        </p:nvPicPr>
        <p:blipFill>
          <a:blip r:embed="rId2"/>
          <a:stretch>
            <a:fillRect/>
          </a:stretch>
        </p:blipFill>
        <p:spPr>
          <a:xfrm>
            <a:off x="502927" y="862704"/>
            <a:ext cx="10263045" cy="5871608"/>
          </a:xfrm>
          <a:prstGeom prst="rect">
            <a:avLst/>
          </a:prstGeom>
        </p:spPr>
      </p:pic>
    </p:spTree>
    <p:extLst>
      <p:ext uri="{BB962C8B-B14F-4D97-AF65-F5344CB8AC3E}">
        <p14:creationId xmlns:p14="http://schemas.microsoft.com/office/powerpoint/2010/main" val="2486994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8644BC-7A40-4DE6-9122-A75AE059694A}"/>
              </a:ext>
            </a:extLst>
          </p:cNvPr>
          <p:cNvSpPr>
            <a:spLocks noGrp="1"/>
          </p:cNvSpPr>
          <p:nvPr>
            <p:ph idx="1"/>
          </p:nvPr>
        </p:nvSpPr>
        <p:spPr>
          <a:xfrm>
            <a:off x="361741" y="864158"/>
            <a:ext cx="10793939" cy="5004936"/>
          </a:xfrm>
        </p:spPr>
        <p:txBody>
          <a:bodyPr/>
          <a:lstStyle/>
          <a:p>
            <a:r>
              <a:rPr lang="en-US" b="1" dirty="0"/>
              <a:t>Form Submission Statuses </a:t>
            </a:r>
          </a:p>
          <a:p>
            <a:r>
              <a:rPr lang="en-US" dirty="0"/>
              <a:t>The Save button at the bottom of the form has three (3) functions. You must click save to open up the other areas of the form that must be completed such as time and demographics.</a:t>
            </a:r>
          </a:p>
          <a:p>
            <a:endParaRPr lang="en-US" dirty="0"/>
          </a:p>
        </p:txBody>
      </p:sp>
      <p:sp>
        <p:nvSpPr>
          <p:cNvPr id="3" name="Date Placeholder 2">
            <a:extLst>
              <a:ext uri="{FF2B5EF4-FFF2-40B4-BE49-F238E27FC236}">
                <a16:creationId xmlns:a16="http://schemas.microsoft.com/office/drawing/2014/main" id="{C4F993D4-1613-472D-A63E-BF0116861750}"/>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4" name="Picture 3">
            <a:extLst>
              <a:ext uri="{FF2B5EF4-FFF2-40B4-BE49-F238E27FC236}">
                <a16:creationId xmlns:a16="http://schemas.microsoft.com/office/drawing/2014/main" id="{E2CE4926-52B2-461B-9005-22ECF38C3FC1}"/>
              </a:ext>
            </a:extLst>
          </p:cNvPr>
          <p:cNvPicPr>
            <a:picLocks noChangeAspect="1"/>
          </p:cNvPicPr>
          <p:nvPr/>
        </p:nvPicPr>
        <p:blipFill>
          <a:blip r:embed="rId2"/>
          <a:stretch>
            <a:fillRect/>
          </a:stretch>
        </p:blipFill>
        <p:spPr>
          <a:xfrm>
            <a:off x="856241" y="1967754"/>
            <a:ext cx="10479518" cy="4196687"/>
          </a:xfrm>
          <a:prstGeom prst="rect">
            <a:avLst/>
          </a:prstGeom>
        </p:spPr>
      </p:pic>
    </p:spTree>
    <p:extLst>
      <p:ext uri="{BB962C8B-B14F-4D97-AF65-F5344CB8AC3E}">
        <p14:creationId xmlns:p14="http://schemas.microsoft.com/office/powerpoint/2010/main" val="3525631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EB9751A-24E3-4970-B852-2273D69DCCE6}"/>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4" name="Picture 3">
            <a:extLst>
              <a:ext uri="{FF2B5EF4-FFF2-40B4-BE49-F238E27FC236}">
                <a16:creationId xmlns:a16="http://schemas.microsoft.com/office/drawing/2014/main" id="{9CBDCC7A-94F3-4E66-87A7-076854322173}"/>
              </a:ext>
            </a:extLst>
          </p:cNvPr>
          <p:cNvPicPr>
            <a:picLocks noChangeAspect="1"/>
          </p:cNvPicPr>
          <p:nvPr/>
        </p:nvPicPr>
        <p:blipFill>
          <a:blip r:embed="rId2"/>
          <a:stretch>
            <a:fillRect/>
          </a:stretch>
        </p:blipFill>
        <p:spPr>
          <a:xfrm>
            <a:off x="606525" y="1259432"/>
            <a:ext cx="11030304" cy="5096469"/>
          </a:xfrm>
          <a:prstGeom prst="rect">
            <a:avLst/>
          </a:prstGeom>
        </p:spPr>
      </p:pic>
    </p:spTree>
    <p:extLst>
      <p:ext uri="{BB962C8B-B14F-4D97-AF65-F5344CB8AC3E}">
        <p14:creationId xmlns:p14="http://schemas.microsoft.com/office/powerpoint/2010/main" val="2240420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6124B-6EF8-4607-A8B3-3974CE85B98E}"/>
              </a:ext>
            </a:extLst>
          </p:cNvPr>
          <p:cNvSpPr>
            <a:spLocks noGrp="1"/>
          </p:cNvSpPr>
          <p:nvPr>
            <p:ph idx="1"/>
          </p:nvPr>
        </p:nvSpPr>
        <p:spPr>
          <a:xfrm>
            <a:off x="361741" y="914400"/>
            <a:ext cx="10793939" cy="4954694"/>
          </a:xfrm>
        </p:spPr>
        <p:txBody>
          <a:bodyPr/>
          <a:lstStyle/>
          <a:p>
            <a:r>
              <a:rPr lang="en-US" b="1" dirty="0"/>
              <a:t>Staff Members and Volunteers </a:t>
            </a:r>
          </a:p>
          <a:p>
            <a:r>
              <a:rPr lang="en-US" dirty="0"/>
              <a:t>Each form contains a section for indicating the Staff Members and Volunteers that contributed to the event or activity. This section is comprised of a sub-form, which is enabled upon clicking the Save button at the bottom of the form. </a:t>
            </a:r>
          </a:p>
          <a:p>
            <a:r>
              <a:rPr lang="en-US" dirty="0"/>
              <a:t>Clicking the Create button for Staff Members displays the sub-form. Only one member can be added at a time. Select the member, and then click Select. </a:t>
            </a:r>
          </a:p>
          <a:p>
            <a:r>
              <a:rPr lang="en-US" dirty="0"/>
              <a:t>Enter the Direct and Indirect time and click Save. The Total Hours and Total Minutes are automatically calculated. </a:t>
            </a:r>
          </a:p>
          <a:p>
            <a:r>
              <a:rPr lang="en-US" b="1" i="1" dirty="0"/>
              <a:t>NOTE: If Hours are entered for Direct or for Indirect, then the related Minutes field must be completed, and vice versa. Entering ‘0’ is an acceptable value. </a:t>
            </a:r>
          </a:p>
          <a:p>
            <a:r>
              <a:rPr lang="en-US" dirty="0"/>
              <a:t>Clicking Save records the staff member on the form. </a:t>
            </a:r>
          </a:p>
          <a:p>
            <a:r>
              <a:rPr lang="en-US" dirty="0"/>
              <a:t>Click Create again to add the next staff member, if applicable. </a:t>
            </a:r>
          </a:p>
        </p:txBody>
      </p:sp>
      <p:sp>
        <p:nvSpPr>
          <p:cNvPr id="3" name="Date Placeholder 2">
            <a:extLst>
              <a:ext uri="{FF2B5EF4-FFF2-40B4-BE49-F238E27FC236}">
                <a16:creationId xmlns:a16="http://schemas.microsoft.com/office/drawing/2014/main" id="{BC83D0C8-04F9-422B-8DAB-B19F9657C754}"/>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65916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570EF0-CDE8-4F26-B4C8-C8801D756730}"/>
              </a:ext>
            </a:extLst>
          </p:cNvPr>
          <p:cNvSpPr>
            <a:spLocks noGrp="1"/>
          </p:cNvSpPr>
          <p:nvPr>
            <p:ph idx="1"/>
          </p:nvPr>
        </p:nvSpPr>
        <p:spPr/>
        <p:txBody>
          <a:bodyPr/>
          <a:lstStyle/>
          <a:p>
            <a:pPr algn="ctr"/>
            <a:endParaRPr lang="en-US" sz="4800" b="1" dirty="0"/>
          </a:p>
          <a:p>
            <a:pPr algn="ctr"/>
            <a:r>
              <a:rPr lang="en-US" sz="5400" b="1" dirty="0"/>
              <a:t>Pre-Award</a:t>
            </a:r>
          </a:p>
          <a:p>
            <a:pPr algn="ctr"/>
            <a:r>
              <a:rPr lang="en-US" sz="5400" b="1" dirty="0"/>
              <a:t>Brief Overview</a:t>
            </a:r>
          </a:p>
        </p:txBody>
      </p:sp>
      <p:sp>
        <p:nvSpPr>
          <p:cNvPr id="3" name="Date Placeholder 2">
            <a:extLst>
              <a:ext uri="{FF2B5EF4-FFF2-40B4-BE49-F238E27FC236}">
                <a16:creationId xmlns:a16="http://schemas.microsoft.com/office/drawing/2014/main" id="{9FF6C145-F2D0-4CED-87BC-8A5FA87814F8}"/>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121724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56A4F-B6E4-4D40-8364-7C6FDF4D3FFF}"/>
              </a:ext>
            </a:extLst>
          </p:cNvPr>
          <p:cNvSpPr>
            <a:spLocks noGrp="1"/>
          </p:cNvSpPr>
          <p:nvPr>
            <p:ph idx="1"/>
          </p:nvPr>
        </p:nvSpPr>
        <p:spPr>
          <a:xfrm>
            <a:off x="341645" y="914400"/>
            <a:ext cx="10814036" cy="4954694"/>
          </a:xfrm>
        </p:spPr>
        <p:txBody>
          <a:bodyPr/>
          <a:lstStyle/>
          <a:p>
            <a:r>
              <a:rPr lang="en-US" dirty="0"/>
              <a:t>The Volunteers sub-form works similar to the Staff Members sub-form. Clicking the Create button opens the sub-form. Use the Volunteer Type field to indicate the type of volunteer that contributed to the event or activity. </a:t>
            </a:r>
          </a:p>
          <a:p>
            <a:r>
              <a:rPr lang="en-US" dirty="0"/>
              <a:t>The Volunteer ID is used to indicate the unique identifier used by the volunteer. While optional for submission, it is recommended that the identifier be entered when Volunteer Type = Volunteer ID. </a:t>
            </a:r>
          </a:p>
          <a:p>
            <a:r>
              <a:rPr lang="en-US" dirty="0"/>
              <a:t>Use the Direct and/or Indirect time entry fields to record the volunteer’s time. </a:t>
            </a:r>
          </a:p>
          <a:p>
            <a:r>
              <a:rPr lang="en-US" dirty="0"/>
              <a:t>Clicking Save records the volunteer on the form. Click Create again to add the next volunteer, if applicable. </a:t>
            </a:r>
          </a:p>
        </p:txBody>
      </p:sp>
      <p:sp>
        <p:nvSpPr>
          <p:cNvPr id="3" name="Date Placeholder 2">
            <a:extLst>
              <a:ext uri="{FF2B5EF4-FFF2-40B4-BE49-F238E27FC236}">
                <a16:creationId xmlns:a16="http://schemas.microsoft.com/office/drawing/2014/main" id="{E39783DD-611B-4B92-9689-392CE5EDEB26}"/>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4" name="Picture 3">
            <a:extLst>
              <a:ext uri="{FF2B5EF4-FFF2-40B4-BE49-F238E27FC236}">
                <a16:creationId xmlns:a16="http://schemas.microsoft.com/office/drawing/2014/main" id="{927B2AAB-7262-43C7-92AF-C52B999E8AEF}"/>
              </a:ext>
            </a:extLst>
          </p:cNvPr>
          <p:cNvPicPr>
            <a:picLocks noChangeAspect="1"/>
          </p:cNvPicPr>
          <p:nvPr/>
        </p:nvPicPr>
        <p:blipFill>
          <a:blip r:embed="rId2"/>
          <a:stretch>
            <a:fillRect/>
          </a:stretch>
        </p:blipFill>
        <p:spPr>
          <a:xfrm>
            <a:off x="81641" y="4092461"/>
            <a:ext cx="12110359" cy="1776633"/>
          </a:xfrm>
          <a:prstGeom prst="rect">
            <a:avLst/>
          </a:prstGeom>
        </p:spPr>
      </p:pic>
    </p:spTree>
    <p:extLst>
      <p:ext uri="{BB962C8B-B14F-4D97-AF65-F5344CB8AC3E}">
        <p14:creationId xmlns:p14="http://schemas.microsoft.com/office/powerpoint/2010/main" val="3064338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9F599F-1454-47B9-82AE-9E8C4732B195}"/>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4" name="Picture 3">
            <a:extLst>
              <a:ext uri="{FF2B5EF4-FFF2-40B4-BE49-F238E27FC236}">
                <a16:creationId xmlns:a16="http://schemas.microsoft.com/office/drawing/2014/main" id="{86DB65B9-3892-4905-9BB7-C6D56795F02C}"/>
              </a:ext>
            </a:extLst>
          </p:cNvPr>
          <p:cNvPicPr>
            <a:picLocks noChangeAspect="1"/>
          </p:cNvPicPr>
          <p:nvPr/>
        </p:nvPicPr>
        <p:blipFill>
          <a:blip r:embed="rId2"/>
          <a:stretch>
            <a:fillRect/>
          </a:stretch>
        </p:blipFill>
        <p:spPr>
          <a:xfrm>
            <a:off x="321701" y="1306286"/>
            <a:ext cx="11282094" cy="4147457"/>
          </a:xfrm>
          <a:prstGeom prst="rect">
            <a:avLst/>
          </a:prstGeom>
        </p:spPr>
      </p:pic>
    </p:spTree>
    <p:extLst>
      <p:ext uri="{BB962C8B-B14F-4D97-AF65-F5344CB8AC3E}">
        <p14:creationId xmlns:p14="http://schemas.microsoft.com/office/powerpoint/2010/main" val="161609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69B3D81-6489-4634-9D4A-012A3841522D}"/>
              </a:ext>
            </a:extLst>
          </p:cNvPr>
          <p:cNvPicPr>
            <a:picLocks noGrp="1" noChangeAspect="1"/>
          </p:cNvPicPr>
          <p:nvPr>
            <p:ph idx="1"/>
          </p:nvPr>
        </p:nvPicPr>
        <p:blipFill>
          <a:blip r:embed="rId2"/>
          <a:stretch>
            <a:fillRect/>
          </a:stretch>
        </p:blipFill>
        <p:spPr>
          <a:xfrm>
            <a:off x="375935" y="740230"/>
            <a:ext cx="11592529" cy="2530445"/>
          </a:xfrm>
          <a:prstGeom prst="rect">
            <a:avLst/>
          </a:prstGeom>
        </p:spPr>
      </p:pic>
      <p:sp>
        <p:nvSpPr>
          <p:cNvPr id="3" name="Date Placeholder 2">
            <a:extLst>
              <a:ext uri="{FF2B5EF4-FFF2-40B4-BE49-F238E27FC236}">
                <a16:creationId xmlns:a16="http://schemas.microsoft.com/office/drawing/2014/main" id="{A19F44E3-6B0B-43F1-B7D6-DC00E81E37E6}"/>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5" name="Picture 4">
            <a:extLst>
              <a:ext uri="{FF2B5EF4-FFF2-40B4-BE49-F238E27FC236}">
                <a16:creationId xmlns:a16="http://schemas.microsoft.com/office/drawing/2014/main" id="{0A9CC10C-6BF4-4FA2-BC9B-0AB3ABB7078A}"/>
              </a:ext>
            </a:extLst>
          </p:cNvPr>
          <p:cNvPicPr>
            <a:picLocks noChangeAspect="1"/>
          </p:cNvPicPr>
          <p:nvPr/>
        </p:nvPicPr>
        <p:blipFill>
          <a:blip r:embed="rId3"/>
          <a:stretch>
            <a:fillRect/>
          </a:stretch>
        </p:blipFill>
        <p:spPr>
          <a:xfrm>
            <a:off x="619724" y="3429000"/>
            <a:ext cx="10807514" cy="2410303"/>
          </a:xfrm>
          <a:prstGeom prst="rect">
            <a:avLst/>
          </a:prstGeom>
        </p:spPr>
      </p:pic>
    </p:spTree>
    <p:extLst>
      <p:ext uri="{BB962C8B-B14F-4D97-AF65-F5344CB8AC3E}">
        <p14:creationId xmlns:p14="http://schemas.microsoft.com/office/powerpoint/2010/main" val="1718656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6CDF144-4CA3-42FE-94AB-677A9C1A52A7}"/>
              </a:ext>
            </a:extLst>
          </p:cNvPr>
          <p:cNvPicPr>
            <a:picLocks noGrp="1" noChangeAspect="1"/>
          </p:cNvPicPr>
          <p:nvPr>
            <p:ph idx="1"/>
          </p:nvPr>
        </p:nvPicPr>
        <p:blipFill>
          <a:blip r:embed="rId2"/>
          <a:stretch>
            <a:fillRect/>
          </a:stretch>
        </p:blipFill>
        <p:spPr>
          <a:xfrm>
            <a:off x="1687286" y="2052375"/>
            <a:ext cx="9437914" cy="4085556"/>
          </a:xfrm>
          <a:prstGeom prst="rect">
            <a:avLst/>
          </a:prstGeom>
        </p:spPr>
      </p:pic>
      <p:sp>
        <p:nvSpPr>
          <p:cNvPr id="3" name="Date Placeholder 2">
            <a:extLst>
              <a:ext uri="{FF2B5EF4-FFF2-40B4-BE49-F238E27FC236}">
                <a16:creationId xmlns:a16="http://schemas.microsoft.com/office/drawing/2014/main" id="{980643DB-C070-4C22-B0BA-3188A8F700BA}"/>
              </a:ext>
            </a:extLst>
          </p:cNvPr>
          <p:cNvSpPr>
            <a:spLocks noGrp="1"/>
          </p:cNvSpPr>
          <p:nvPr>
            <p:ph type="dt" sz="half" idx="2"/>
          </p:nvPr>
        </p:nvSpPr>
        <p:spPr/>
        <p:txBody>
          <a:bodyPr/>
          <a:lstStyle/>
          <a:p>
            <a:fld id="{D32C9CBE-BB3D-4D4A-BBA2-C9CC33C12E4A}" type="datetime1">
              <a:rPr lang="en-US" smtClean="0"/>
              <a:t>9/13/2022</a:t>
            </a:fld>
            <a:endParaRPr lang="en-US" dirty="0"/>
          </a:p>
        </p:txBody>
      </p:sp>
      <p:sp>
        <p:nvSpPr>
          <p:cNvPr id="5" name="TextBox 4">
            <a:extLst>
              <a:ext uri="{FF2B5EF4-FFF2-40B4-BE49-F238E27FC236}">
                <a16:creationId xmlns:a16="http://schemas.microsoft.com/office/drawing/2014/main" id="{79C4D373-B92F-480B-AA5E-FFD908593654}"/>
              </a:ext>
            </a:extLst>
          </p:cNvPr>
          <p:cNvSpPr txBox="1"/>
          <p:nvPr/>
        </p:nvSpPr>
        <p:spPr>
          <a:xfrm>
            <a:off x="640080" y="1034143"/>
            <a:ext cx="10825136" cy="1015663"/>
          </a:xfrm>
          <a:prstGeom prst="rect">
            <a:avLst/>
          </a:prstGeom>
          <a:noFill/>
        </p:spPr>
        <p:txBody>
          <a:bodyPr wrap="square" rtlCol="0">
            <a:spAutoFit/>
          </a:bodyPr>
          <a:lstStyle/>
          <a:p>
            <a:r>
              <a:rPr lang="en-US" sz="2000" b="1" dirty="0"/>
              <a:t>When the form is in draft status, it can be reviewed at the local level for any errors. A form can stay in draft until the service is rendered-therefore indirect time can be entered “real time” before a service is completed. DAODAS will have the ability to see all forms-those in draft and submitted. </a:t>
            </a:r>
          </a:p>
        </p:txBody>
      </p:sp>
    </p:spTree>
    <p:extLst>
      <p:ext uri="{BB962C8B-B14F-4D97-AF65-F5344CB8AC3E}">
        <p14:creationId xmlns:p14="http://schemas.microsoft.com/office/powerpoint/2010/main" val="2267106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8CB8728-EC5B-4139-AB84-21B029AD6BA1}"/>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4" name="Picture 3">
            <a:extLst>
              <a:ext uri="{FF2B5EF4-FFF2-40B4-BE49-F238E27FC236}">
                <a16:creationId xmlns:a16="http://schemas.microsoft.com/office/drawing/2014/main" id="{95113B8F-2703-4BC0-B576-9B786964A1DB}"/>
              </a:ext>
            </a:extLst>
          </p:cNvPr>
          <p:cNvPicPr>
            <a:picLocks noChangeAspect="1"/>
          </p:cNvPicPr>
          <p:nvPr/>
        </p:nvPicPr>
        <p:blipFill>
          <a:blip r:embed="rId2"/>
          <a:stretch>
            <a:fillRect/>
          </a:stretch>
        </p:blipFill>
        <p:spPr>
          <a:xfrm>
            <a:off x="1317170" y="1981479"/>
            <a:ext cx="10032323" cy="4510970"/>
          </a:xfrm>
          <a:prstGeom prst="rect">
            <a:avLst/>
          </a:prstGeom>
        </p:spPr>
      </p:pic>
      <p:sp>
        <p:nvSpPr>
          <p:cNvPr id="5" name="TextBox 4">
            <a:extLst>
              <a:ext uri="{FF2B5EF4-FFF2-40B4-BE49-F238E27FC236}">
                <a16:creationId xmlns:a16="http://schemas.microsoft.com/office/drawing/2014/main" id="{3EFEE7F2-AFEC-4B77-8524-FFA0E3F3A2C3}"/>
              </a:ext>
            </a:extLst>
          </p:cNvPr>
          <p:cNvSpPr txBox="1"/>
          <p:nvPr/>
        </p:nvSpPr>
        <p:spPr>
          <a:xfrm>
            <a:off x="640080" y="794658"/>
            <a:ext cx="10859637" cy="1015663"/>
          </a:xfrm>
          <a:prstGeom prst="rect">
            <a:avLst/>
          </a:prstGeom>
          <a:noFill/>
        </p:spPr>
        <p:txBody>
          <a:bodyPr wrap="square" rtlCol="0">
            <a:spAutoFit/>
          </a:bodyPr>
          <a:lstStyle/>
          <a:p>
            <a:r>
              <a:rPr lang="en-US" sz="2000" dirty="0"/>
              <a:t>When form has been reviewed at the local level and is ready for submission to DAODAS, click confirm. This is final step in process. Once a form has been </a:t>
            </a:r>
            <a:r>
              <a:rPr lang="en-US" sz="2000" b="1" dirty="0"/>
              <a:t>submitted</a:t>
            </a:r>
            <a:r>
              <a:rPr lang="en-US" sz="2000" dirty="0"/>
              <a:t>, the data will populate the corresponding performance measure will in </a:t>
            </a:r>
            <a:r>
              <a:rPr lang="en-US" sz="2000" dirty="0" err="1"/>
              <a:t>GrantVantage</a:t>
            </a:r>
            <a:r>
              <a:rPr lang="en-US" sz="2000" dirty="0"/>
              <a:t>. </a:t>
            </a:r>
          </a:p>
        </p:txBody>
      </p:sp>
    </p:spTree>
    <p:extLst>
      <p:ext uri="{BB962C8B-B14F-4D97-AF65-F5344CB8AC3E}">
        <p14:creationId xmlns:p14="http://schemas.microsoft.com/office/powerpoint/2010/main" val="1696947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57A12B-FAA9-4256-8C49-7FE01AFF0035}"/>
              </a:ext>
            </a:extLst>
          </p:cNvPr>
          <p:cNvSpPr>
            <a:spLocks noGrp="1"/>
          </p:cNvSpPr>
          <p:nvPr>
            <p:ph idx="1"/>
          </p:nvPr>
        </p:nvSpPr>
        <p:spPr>
          <a:xfrm>
            <a:off x="411983" y="1024932"/>
            <a:ext cx="10743698" cy="4844162"/>
          </a:xfrm>
        </p:spPr>
        <p:txBody>
          <a:bodyPr/>
          <a:lstStyle/>
          <a:p>
            <a:r>
              <a:rPr lang="en-US" dirty="0"/>
              <a:t>The Educational forms also contain a Demographics section as a sub-form. This form is enabled the first time the Educational form is saved. </a:t>
            </a:r>
          </a:p>
          <a:p>
            <a:r>
              <a:rPr lang="en-US" dirty="0"/>
              <a:t>Clicking Create opens the sub-form for recording the demographics specific to a Group/Session Date. The Headcount serves as the point of validation for demographic counts per section. If the counts for each demographic do not equal the Headcount, an error message is displayed. </a:t>
            </a:r>
          </a:p>
          <a:p>
            <a:r>
              <a:rPr lang="en-US" dirty="0"/>
              <a:t>Clicking Save on the demographic sub-form records the session details on the primary form. Click Create to add another session. </a:t>
            </a:r>
          </a:p>
          <a:p>
            <a:r>
              <a:rPr lang="en-US" dirty="0"/>
              <a:t>Use the Total Number Served field on the Educational form is used to indicate the number of participants in the session with the highest headcount. </a:t>
            </a:r>
          </a:p>
        </p:txBody>
      </p:sp>
      <p:sp>
        <p:nvSpPr>
          <p:cNvPr id="3" name="Date Placeholder 2">
            <a:extLst>
              <a:ext uri="{FF2B5EF4-FFF2-40B4-BE49-F238E27FC236}">
                <a16:creationId xmlns:a16="http://schemas.microsoft.com/office/drawing/2014/main" id="{8395E7A2-157E-44CD-949E-96622D6A5FE4}"/>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3658600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D0439E0-2078-417E-985C-40E2F4CCC68F}"/>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5" name="Picture 4">
            <a:extLst>
              <a:ext uri="{FF2B5EF4-FFF2-40B4-BE49-F238E27FC236}">
                <a16:creationId xmlns:a16="http://schemas.microsoft.com/office/drawing/2014/main" id="{BF8D2680-72E2-4FBE-A6CD-823168F91F8F}"/>
              </a:ext>
            </a:extLst>
          </p:cNvPr>
          <p:cNvPicPr>
            <a:picLocks noChangeAspect="1"/>
          </p:cNvPicPr>
          <p:nvPr/>
        </p:nvPicPr>
        <p:blipFill>
          <a:blip r:embed="rId2"/>
          <a:stretch>
            <a:fillRect/>
          </a:stretch>
        </p:blipFill>
        <p:spPr>
          <a:xfrm>
            <a:off x="332913" y="1110343"/>
            <a:ext cx="11495779" cy="4757056"/>
          </a:xfrm>
          <a:prstGeom prst="rect">
            <a:avLst/>
          </a:prstGeom>
        </p:spPr>
      </p:pic>
    </p:spTree>
    <p:extLst>
      <p:ext uri="{BB962C8B-B14F-4D97-AF65-F5344CB8AC3E}">
        <p14:creationId xmlns:p14="http://schemas.microsoft.com/office/powerpoint/2010/main" val="1061927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92C0E5-5708-4A17-8350-E914308070E7}"/>
              </a:ext>
            </a:extLst>
          </p:cNvPr>
          <p:cNvSpPr>
            <a:spLocks noGrp="1"/>
          </p:cNvSpPr>
          <p:nvPr>
            <p:ph idx="1"/>
          </p:nvPr>
        </p:nvSpPr>
        <p:spPr>
          <a:xfrm>
            <a:off x="442127" y="1024932"/>
            <a:ext cx="11113477" cy="4844162"/>
          </a:xfrm>
        </p:spPr>
        <p:txBody>
          <a:bodyPr/>
          <a:lstStyle/>
          <a:p>
            <a:r>
              <a:rPr lang="en-US" b="1" dirty="0"/>
              <a:t>Attachments </a:t>
            </a:r>
          </a:p>
          <a:p>
            <a:r>
              <a:rPr lang="en-US" dirty="0"/>
              <a:t>The Upload Files feature on the forms listed below allows the portal user to attach multiple documents to a submission. </a:t>
            </a:r>
          </a:p>
        </p:txBody>
      </p:sp>
      <p:sp>
        <p:nvSpPr>
          <p:cNvPr id="3" name="Date Placeholder 2">
            <a:extLst>
              <a:ext uri="{FF2B5EF4-FFF2-40B4-BE49-F238E27FC236}">
                <a16:creationId xmlns:a16="http://schemas.microsoft.com/office/drawing/2014/main" id="{B4BE15F9-A942-4DAD-A4E9-3CCDA0A4F144}"/>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6" name="Picture 5">
            <a:extLst>
              <a:ext uri="{FF2B5EF4-FFF2-40B4-BE49-F238E27FC236}">
                <a16:creationId xmlns:a16="http://schemas.microsoft.com/office/drawing/2014/main" id="{8424E54C-8C93-46E8-BD20-9A1F7FBFC609}"/>
              </a:ext>
            </a:extLst>
          </p:cNvPr>
          <p:cNvPicPr>
            <a:picLocks noChangeAspect="1"/>
          </p:cNvPicPr>
          <p:nvPr/>
        </p:nvPicPr>
        <p:blipFill>
          <a:blip r:embed="rId2"/>
          <a:stretch>
            <a:fillRect/>
          </a:stretch>
        </p:blipFill>
        <p:spPr>
          <a:xfrm>
            <a:off x="1310099" y="2014960"/>
            <a:ext cx="9571801" cy="1952934"/>
          </a:xfrm>
          <a:prstGeom prst="rect">
            <a:avLst/>
          </a:prstGeom>
        </p:spPr>
      </p:pic>
      <p:pic>
        <p:nvPicPr>
          <p:cNvPr id="7" name="Picture 6">
            <a:extLst>
              <a:ext uri="{FF2B5EF4-FFF2-40B4-BE49-F238E27FC236}">
                <a16:creationId xmlns:a16="http://schemas.microsoft.com/office/drawing/2014/main" id="{0D8C7D2B-4D0D-47AD-8FCF-6F41BBDDDAE5}"/>
              </a:ext>
            </a:extLst>
          </p:cNvPr>
          <p:cNvPicPr>
            <a:picLocks noChangeAspect="1"/>
          </p:cNvPicPr>
          <p:nvPr/>
        </p:nvPicPr>
        <p:blipFill>
          <a:blip r:embed="rId3"/>
          <a:stretch>
            <a:fillRect/>
          </a:stretch>
        </p:blipFill>
        <p:spPr>
          <a:xfrm>
            <a:off x="1387498" y="4263242"/>
            <a:ext cx="9417001" cy="1901200"/>
          </a:xfrm>
          <a:prstGeom prst="rect">
            <a:avLst/>
          </a:prstGeom>
        </p:spPr>
      </p:pic>
    </p:spTree>
    <p:extLst>
      <p:ext uri="{BB962C8B-B14F-4D97-AF65-F5344CB8AC3E}">
        <p14:creationId xmlns:p14="http://schemas.microsoft.com/office/powerpoint/2010/main" val="3303905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AE1561-0776-4A16-A2E8-912864D86769}"/>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4" name="Picture 3">
            <a:extLst>
              <a:ext uri="{FF2B5EF4-FFF2-40B4-BE49-F238E27FC236}">
                <a16:creationId xmlns:a16="http://schemas.microsoft.com/office/drawing/2014/main" id="{6027059B-653B-402A-A5DB-656B10622E4C}"/>
              </a:ext>
            </a:extLst>
          </p:cNvPr>
          <p:cNvPicPr>
            <a:picLocks noChangeAspect="1"/>
          </p:cNvPicPr>
          <p:nvPr/>
        </p:nvPicPr>
        <p:blipFill>
          <a:blip r:embed="rId2"/>
          <a:stretch>
            <a:fillRect/>
          </a:stretch>
        </p:blipFill>
        <p:spPr>
          <a:xfrm>
            <a:off x="1730828" y="995455"/>
            <a:ext cx="8599715" cy="5464334"/>
          </a:xfrm>
          <a:prstGeom prst="rect">
            <a:avLst/>
          </a:prstGeom>
        </p:spPr>
      </p:pic>
    </p:spTree>
    <p:extLst>
      <p:ext uri="{BB962C8B-B14F-4D97-AF65-F5344CB8AC3E}">
        <p14:creationId xmlns:p14="http://schemas.microsoft.com/office/powerpoint/2010/main" val="1344982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972811-6EB8-4B7A-89B5-1C1E1E662F10}"/>
              </a:ext>
            </a:extLst>
          </p:cNvPr>
          <p:cNvSpPr>
            <a:spLocks noGrp="1"/>
          </p:cNvSpPr>
          <p:nvPr>
            <p:ph idx="1"/>
          </p:nvPr>
        </p:nvSpPr>
        <p:spPr>
          <a:xfrm>
            <a:off x="472273" y="984738"/>
            <a:ext cx="10683407" cy="4884356"/>
          </a:xfrm>
        </p:spPr>
        <p:txBody>
          <a:bodyPr/>
          <a:lstStyle/>
          <a:p>
            <a:r>
              <a:rPr lang="en-US" b="1" dirty="0"/>
              <a:t>My Forms </a:t>
            </a:r>
          </a:p>
          <a:p>
            <a:r>
              <a:rPr lang="en-US" dirty="0"/>
              <a:t>The My Forms page displays a list of forms initiated or submitted by the authenticated user. By default, the form submissions are sorted by Submitted Date in descending order. Clicking on a column name changes the list sort order in ascending order based on the values in </a:t>
            </a:r>
            <a:r>
              <a:rPr lang="en-US" i="1" dirty="0"/>
              <a:t>that </a:t>
            </a:r>
            <a:r>
              <a:rPr lang="en-US" dirty="0"/>
              <a:t>column. Clicking the column name again sorts the list in descending order. </a:t>
            </a:r>
          </a:p>
          <a:p>
            <a:r>
              <a:rPr lang="en-US" dirty="0"/>
              <a:t>The Submitted Date is the primary attribute (hyperlink) for each submission. Clicking on the date/time opens the form in its last saved state. </a:t>
            </a:r>
          </a:p>
          <a:p>
            <a:r>
              <a:rPr lang="en-US" b="1" dirty="0">
                <a:solidFill>
                  <a:srgbClr val="FF0000"/>
                </a:solidFill>
              </a:rPr>
              <a:t>• Forms with a Submitted Status of Draft will open in Edit mode and can be updated prior to submission. </a:t>
            </a:r>
          </a:p>
          <a:p>
            <a:r>
              <a:rPr lang="en-US" dirty="0">
                <a:solidFill>
                  <a:srgbClr val="FF0000"/>
                </a:solidFill>
              </a:rPr>
              <a:t>• Forms with a Submitted Status of Submitted will open in Read Only mode. </a:t>
            </a:r>
          </a:p>
          <a:p>
            <a:r>
              <a:rPr lang="en-US" b="1" i="1" dirty="0"/>
              <a:t>NOTE: To make modifications to a submitted form, contact the DAODAS Prevention team.</a:t>
            </a:r>
          </a:p>
        </p:txBody>
      </p:sp>
      <p:sp>
        <p:nvSpPr>
          <p:cNvPr id="3" name="Date Placeholder 2">
            <a:extLst>
              <a:ext uri="{FF2B5EF4-FFF2-40B4-BE49-F238E27FC236}">
                <a16:creationId xmlns:a16="http://schemas.microsoft.com/office/drawing/2014/main" id="{E8132BBB-4273-43A9-BABF-F9C56F2F36F7}"/>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197199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2E526-A7DF-483E-94A1-586809F18E54}"/>
              </a:ext>
            </a:extLst>
          </p:cNvPr>
          <p:cNvSpPr>
            <a:spLocks noGrp="1"/>
          </p:cNvSpPr>
          <p:nvPr>
            <p:ph idx="1"/>
          </p:nvPr>
        </p:nvSpPr>
        <p:spPr>
          <a:xfrm>
            <a:off x="432079" y="1276141"/>
            <a:ext cx="10723601" cy="4592953"/>
          </a:xfrm>
        </p:spPr>
        <p:txBody>
          <a:bodyPr/>
          <a:lstStyle/>
          <a:p>
            <a:r>
              <a:rPr lang="en-US" dirty="0"/>
              <a:t> </a:t>
            </a:r>
          </a:p>
        </p:txBody>
      </p:sp>
      <p:sp>
        <p:nvSpPr>
          <p:cNvPr id="3" name="Date Placeholder 2">
            <a:extLst>
              <a:ext uri="{FF2B5EF4-FFF2-40B4-BE49-F238E27FC236}">
                <a16:creationId xmlns:a16="http://schemas.microsoft.com/office/drawing/2014/main" id="{94F2DC1C-258B-4982-A560-38F1C25DF4E5}"/>
              </a:ext>
            </a:extLst>
          </p:cNvPr>
          <p:cNvSpPr>
            <a:spLocks noGrp="1"/>
          </p:cNvSpPr>
          <p:nvPr>
            <p:ph type="dt" sz="half" idx="2"/>
          </p:nvPr>
        </p:nvSpPr>
        <p:spPr/>
        <p:txBody>
          <a:bodyPr/>
          <a:lstStyle/>
          <a:p>
            <a:fld id="{D32C9CBE-BB3D-4D4A-BBA2-C9CC33C12E4A}" type="datetime1">
              <a:rPr lang="en-US" smtClean="0"/>
              <a:t>9/13/2022</a:t>
            </a:fld>
            <a:endParaRPr lang="en-US" dirty="0"/>
          </a:p>
        </p:txBody>
      </p:sp>
      <p:sp>
        <p:nvSpPr>
          <p:cNvPr id="4" name="Rectangle 3">
            <a:extLst>
              <a:ext uri="{FF2B5EF4-FFF2-40B4-BE49-F238E27FC236}">
                <a16:creationId xmlns:a16="http://schemas.microsoft.com/office/drawing/2014/main" id="{D7E98581-7A18-46D3-BECD-2CB83A58B02F}"/>
              </a:ext>
            </a:extLst>
          </p:cNvPr>
          <p:cNvSpPr/>
          <p:nvPr/>
        </p:nvSpPr>
        <p:spPr>
          <a:xfrm>
            <a:off x="323643" y="804240"/>
            <a:ext cx="2883033" cy="369332"/>
          </a:xfrm>
          <a:prstGeom prst="rect">
            <a:avLst/>
          </a:prstGeom>
        </p:spPr>
        <p:txBody>
          <a:bodyPr wrap="none">
            <a:spAutoFit/>
          </a:bodyPr>
          <a:lstStyle/>
          <a:p>
            <a:r>
              <a:rPr lang="en-US" b="1" dirty="0">
                <a:solidFill>
                  <a:srgbClr val="00838B"/>
                </a:solidFill>
              </a:rPr>
              <a:t>Grants Management System</a:t>
            </a:r>
          </a:p>
        </p:txBody>
      </p:sp>
      <p:pic>
        <p:nvPicPr>
          <p:cNvPr id="5122" name="Picture 2">
            <a:extLst>
              <a:ext uri="{FF2B5EF4-FFF2-40B4-BE49-F238E27FC236}">
                <a16:creationId xmlns:a16="http://schemas.microsoft.com/office/drawing/2014/main" id="{0E4A56E6-DFC8-4830-96C4-B97E4D457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338" y="1276141"/>
            <a:ext cx="9615269" cy="503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33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08126-983F-42E6-95FB-16CA4461EDAB}"/>
              </a:ext>
            </a:extLst>
          </p:cNvPr>
          <p:cNvSpPr>
            <a:spLocks noGrp="1"/>
          </p:cNvSpPr>
          <p:nvPr>
            <p:ph type="dt" sz="half" idx="2"/>
          </p:nvPr>
        </p:nvSpPr>
        <p:spPr/>
        <p:txBody>
          <a:bodyPr/>
          <a:lstStyle/>
          <a:p>
            <a:fld id="{D32C9CBE-BB3D-4D4A-BBA2-C9CC33C12E4A}" type="datetime1">
              <a:rPr lang="en-US" smtClean="0"/>
              <a:t>9/13/2022</a:t>
            </a:fld>
            <a:endParaRPr lang="en-US" dirty="0"/>
          </a:p>
        </p:txBody>
      </p:sp>
      <p:pic>
        <p:nvPicPr>
          <p:cNvPr id="4" name="Picture 3">
            <a:extLst>
              <a:ext uri="{FF2B5EF4-FFF2-40B4-BE49-F238E27FC236}">
                <a16:creationId xmlns:a16="http://schemas.microsoft.com/office/drawing/2014/main" id="{8AB0B239-07EB-4F31-AB31-74A6F4FC2423}"/>
              </a:ext>
            </a:extLst>
          </p:cNvPr>
          <p:cNvPicPr>
            <a:picLocks noChangeAspect="1"/>
          </p:cNvPicPr>
          <p:nvPr/>
        </p:nvPicPr>
        <p:blipFill>
          <a:blip r:embed="rId2"/>
          <a:stretch>
            <a:fillRect/>
          </a:stretch>
        </p:blipFill>
        <p:spPr>
          <a:xfrm>
            <a:off x="640080" y="986131"/>
            <a:ext cx="10942320" cy="5171561"/>
          </a:xfrm>
          <a:prstGeom prst="rect">
            <a:avLst/>
          </a:prstGeom>
        </p:spPr>
      </p:pic>
    </p:spTree>
    <p:extLst>
      <p:ext uri="{BB962C8B-B14F-4D97-AF65-F5344CB8AC3E}">
        <p14:creationId xmlns:p14="http://schemas.microsoft.com/office/powerpoint/2010/main" val="4068538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1C5D4-A05C-4C3A-ACE7-DED76C7095F7}"/>
              </a:ext>
            </a:extLst>
          </p:cNvPr>
          <p:cNvSpPr>
            <a:spLocks noGrp="1"/>
          </p:cNvSpPr>
          <p:nvPr>
            <p:ph idx="1"/>
          </p:nvPr>
        </p:nvSpPr>
        <p:spPr>
          <a:xfrm>
            <a:off x="381837" y="1045029"/>
            <a:ext cx="10773843" cy="4824065"/>
          </a:xfrm>
        </p:spPr>
        <p:txBody>
          <a:bodyPr/>
          <a:lstStyle/>
          <a:p>
            <a:pPr algn="ctr"/>
            <a:endParaRPr lang="en-US" sz="5400" dirty="0"/>
          </a:p>
          <a:p>
            <a:pPr algn="ctr"/>
            <a:endParaRPr lang="en-US" sz="5400" dirty="0"/>
          </a:p>
          <a:p>
            <a:pPr algn="ctr"/>
            <a:r>
              <a:rPr lang="en-US" sz="5400" dirty="0"/>
              <a:t>Demonstration/Practice</a:t>
            </a:r>
          </a:p>
          <a:p>
            <a:pPr algn="ctr"/>
            <a:r>
              <a:rPr lang="en-US" sz="5400" dirty="0"/>
              <a:t> and Next Steps</a:t>
            </a:r>
          </a:p>
        </p:txBody>
      </p:sp>
      <p:sp>
        <p:nvSpPr>
          <p:cNvPr id="3" name="Date Placeholder 2">
            <a:extLst>
              <a:ext uri="{FF2B5EF4-FFF2-40B4-BE49-F238E27FC236}">
                <a16:creationId xmlns:a16="http://schemas.microsoft.com/office/drawing/2014/main" id="{5D0A754C-931C-422A-BE12-E6A481FE0570}"/>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2390526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B3B79E1-1131-491C-9D79-4BFBEB2AEB21}" type="datetime1">
              <a:rPr lang="en-US" smtClean="0"/>
              <a:t>9/13/2022</a:t>
            </a:fld>
            <a:endParaRPr lang="en-US" dirty="0"/>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E48E71-3A6E-47FA-9A79-A24BDBF8A4B0}"/>
              </a:ext>
            </a:extLst>
          </p:cNvPr>
          <p:cNvPicPr>
            <a:picLocks noGrp="1" noChangeAspect="1"/>
          </p:cNvPicPr>
          <p:nvPr>
            <p:ph idx="1"/>
          </p:nvPr>
        </p:nvPicPr>
        <p:blipFill>
          <a:blip r:embed="rId2"/>
          <a:stretch>
            <a:fillRect/>
          </a:stretch>
        </p:blipFill>
        <p:spPr>
          <a:xfrm>
            <a:off x="1165723" y="1215851"/>
            <a:ext cx="9445336" cy="4872331"/>
          </a:xfrm>
          <a:prstGeom prst="rect">
            <a:avLst/>
          </a:prstGeom>
        </p:spPr>
      </p:pic>
      <p:sp>
        <p:nvSpPr>
          <p:cNvPr id="3" name="Date Placeholder 2">
            <a:extLst>
              <a:ext uri="{FF2B5EF4-FFF2-40B4-BE49-F238E27FC236}">
                <a16:creationId xmlns:a16="http://schemas.microsoft.com/office/drawing/2014/main" id="{A9C42831-8E56-4166-8402-AD846E82FCB8}"/>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349716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855F54-7C46-4511-8297-34CA781D0345}"/>
              </a:ext>
            </a:extLst>
          </p:cNvPr>
          <p:cNvSpPr>
            <a:spLocks noGrp="1"/>
          </p:cNvSpPr>
          <p:nvPr>
            <p:ph idx="1"/>
          </p:nvPr>
        </p:nvSpPr>
        <p:spPr/>
        <p:txBody>
          <a:bodyPr/>
          <a:lstStyle/>
          <a:p>
            <a:pPr algn="ctr"/>
            <a:endParaRPr lang="en-US" sz="5400" b="1" dirty="0"/>
          </a:p>
          <a:p>
            <a:pPr algn="ctr"/>
            <a:r>
              <a:rPr lang="en-US" sz="5400" b="1" dirty="0"/>
              <a:t>Post-Award</a:t>
            </a:r>
          </a:p>
          <a:p>
            <a:pPr algn="ctr"/>
            <a:r>
              <a:rPr lang="en-US" sz="5400" b="1" dirty="0"/>
              <a:t>Brief Overview</a:t>
            </a:r>
          </a:p>
          <a:p>
            <a:endParaRPr lang="en-US" dirty="0"/>
          </a:p>
        </p:txBody>
      </p:sp>
      <p:sp>
        <p:nvSpPr>
          <p:cNvPr id="3" name="Date Placeholder 2">
            <a:extLst>
              <a:ext uri="{FF2B5EF4-FFF2-40B4-BE49-F238E27FC236}">
                <a16:creationId xmlns:a16="http://schemas.microsoft.com/office/drawing/2014/main" id="{0D85185E-44DC-41B1-8FA8-4741D83052F5}"/>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59175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88A4A2-C970-4B37-9334-1FE167E72789}"/>
              </a:ext>
            </a:extLst>
          </p:cNvPr>
          <p:cNvPicPr>
            <a:picLocks noGrp="1" noChangeAspect="1"/>
          </p:cNvPicPr>
          <p:nvPr>
            <p:ph idx="1"/>
          </p:nvPr>
        </p:nvPicPr>
        <p:blipFill>
          <a:blip r:embed="rId2"/>
          <a:stretch>
            <a:fillRect/>
          </a:stretch>
        </p:blipFill>
        <p:spPr>
          <a:xfrm>
            <a:off x="1396721" y="1020273"/>
            <a:ext cx="8096249" cy="5260697"/>
          </a:xfrm>
          <a:prstGeom prst="rect">
            <a:avLst/>
          </a:prstGeom>
        </p:spPr>
      </p:pic>
      <p:sp>
        <p:nvSpPr>
          <p:cNvPr id="3" name="Date Placeholder 2">
            <a:extLst>
              <a:ext uri="{FF2B5EF4-FFF2-40B4-BE49-F238E27FC236}">
                <a16:creationId xmlns:a16="http://schemas.microsoft.com/office/drawing/2014/main" id="{CAB49E78-375F-42DE-92E9-D26C0127858E}"/>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256690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863002-87F5-4602-8D4C-6C98210E41AB}"/>
              </a:ext>
            </a:extLst>
          </p:cNvPr>
          <p:cNvPicPr>
            <a:picLocks noGrp="1" noChangeAspect="1"/>
          </p:cNvPicPr>
          <p:nvPr>
            <p:ph idx="1"/>
          </p:nvPr>
        </p:nvPicPr>
        <p:blipFill>
          <a:blip r:embed="rId2"/>
          <a:stretch>
            <a:fillRect/>
          </a:stretch>
        </p:blipFill>
        <p:spPr>
          <a:xfrm>
            <a:off x="498390" y="1477108"/>
            <a:ext cx="11400551" cy="2982990"/>
          </a:xfrm>
          <a:prstGeom prst="rect">
            <a:avLst/>
          </a:prstGeom>
        </p:spPr>
      </p:pic>
      <p:sp>
        <p:nvSpPr>
          <p:cNvPr id="3" name="Date Placeholder 2">
            <a:extLst>
              <a:ext uri="{FF2B5EF4-FFF2-40B4-BE49-F238E27FC236}">
                <a16:creationId xmlns:a16="http://schemas.microsoft.com/office/drawing/2014/main" id="{09E2D566-B685-4287-937F-4E3431B79ABE}"/>
              </a:ext>
            </a:extLst>
          </p:cNvPr>
          <p:cNvSpPr>
            <a:spLocks noGrp="1"/>
          </p:cNvSpPr>
          <p:nvPr>
            <p:ph type="dt" sz="half" idx="2"/>
          </p:nvPr>
        </p:nvSpPr>
        <p:spPr/>
        <p:txBody>
          <a:bodyPr/>
          <a:lstStyle/>
          <a:p>
            <a:fld id="{D32C9CBE-BB3D-4D4A-BBA2-C9CC33C12E4A}" type="datetime1">
              <a:rPr lang="en-US" smtClean="0"/>
              <a:t>9/13/2022</a:t>
            </a:fld>
            <a:endParaRPr lang="en-US" dirty="0"/>
          </a:p>
        </p:txBody>
      </p:sp>
    </p:spTree>
    <p:extLst>
      <p:ext uri="{BB962C8B-B14F-4D97-AF65-F5344CB8AC3E}">
        <p14:creationId xmlns:p14="http://schemas.microsoft.com/office/powerpoint/2010/main" val="1870705963"/>
      </p:ext>
    </p:extLst>
  </p:cSld>
  <p:clrMapOvr>
    <a:masterClrMapping/>
  </p:clrMapOvr>
</p:sld>
</file>

<file path=ppt/theme/theme1.xml><?xml version="1.0" encoding="utf-8"?>
<a:theme xmlns:a="http://schemas.openxmlformats.org/drawingml/2006/main" name="DAODAS Master">
  <a:themeElements>
    <a:clrScheme name="SC DAODAS">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DAODAS Presentation Template WIDE (1)</Template>
  <TotalTime>3279</TotalTime>
  <Words>2238</Words>
  <Application>Microsoft Office PowerPoint</Application>
  <PresentationFormat>Widescreen</PresentationFormat>
  <Paragraphs>285</Paragraphs>
  <Slides>52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DAODAS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Crystal</dc:creator>
  <cp:lastModifiedBy>Nienhius, Michelle</cp:lastModifiedBy>
  <cp:revision>160</cp:revision>
  <cp:lastPrinted>2017-09-26T18:18:36Z</cp:lastPrinted>
  <dcterms:created xsi:type="dcterms:W3CDTF">2020-10-27T12:56:28Z</dcterms:created>
  <dcterms:modified xsi:type="dcterms:W3CDTF">2022-09-14T03:21:10Z</dcterms:modified>
</cp:coreProperties>
</file>